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1.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2.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3.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4.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5.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6.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7.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8.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9.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0.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1.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2.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708" r:id="rId3"/>
    <p:sldMasterId id="2147483720" r:id="rId4"/>
    <p:sldMasterId id="2147483738" r:id="rId5"/>
    <p:sldMasterId id="2147483750" r:id="rId6"/>
    <p:sldMasterId id="2147483762" r:id="rId7"/>
    <p:sldMasterId id="2147483780" r:id="rId8"/>
    <p:sldMasterId id="2147483792" r:id="rId9"/>
    <p:sldMasterId id="2147483804" r:id="rId10"/>
    <p:sldMasterId id="2147483816" r:id="rId11"/>
    <p:sldMasterId id="2147483834" r:id="rId12"/>
    <p:sldMasterId id="2147483852" r:id="rId13"/>
    <p:sldMasterId id="2147483864" r:id="rId14"/>
    <p:sldMasterId id="2147483876" r:id="rId15"/>
    <p:sldMasterId id="2147483888" r:id="rId16"/>
    <p:sldMasterId id="2147483900" r:id="rId17"/>
    <p:sldMasterId id="2147483912" r:id="rId18"/>
    <p:sldMasterId id="2147483924" r:id="rId19"/>
    <p:sldMasterId id="2147483936" r:id="rId20"/>
    <p:sldMasterId id="2147483954" r:id="rId21"/>
    <p:sldMasterId id="2147483966" r:id="rId22"/>
    <p:sldMasterId id="2147483978" r:id="rId23"/>
  </p:sldMasterIdLst>
  <p:notesMasterIdLst>
    <p:notesMasterId r:id="rId86"/>
  </p:notesMasterIdLst>
  <p:sldIdLst>
    <p:sldId id="257" r:id="rId24"/>
    <p:sldId id="266" r:id="rId25"/>
    <p:sldId id="267" r:id="rId26"/>
    <p:sldId id="258" r:id="rId27"/>
    <p:sldId id="287" r:id="rId28"/>
    <p:sldId id="260" r:id="rId29"/>
    <p:sldId id="262" r:id="rId30"/>
    <p:sldId id="261" r:id="rId31"/>
    <p:sldId id="264" r:id="rId32"/>
    <p:sldId id="263" r:id="rId33"/>
    <p:sldId id="265" r:id="rId34"/>
    <p:sldId id="281" r:id="rId35"/>
    <p:sldId id="268" r:id="rId36"/>
    <p:sldId id="269" r:id="rId37"/>
    <p:sldId id="270" r:id="rId38"/>
    <p:sldId id="271" r:id="rId39"/>
    <p:sldId id="272" r:id="rId40"/>
    <p:sldId id="274" r:id="rId41"/>
    <p:sldId id="273" r:id="rId42"/>
    <p:sldId id="285" r:id="rId43"/>
    <p:sldId id="275" r:id="rId44"/>
    <p:sldId id="276" r:id="rId45"/>
    <p:sldId id="277" r:id="rId46"/>
    <p:sldId id="282" r:id="rId47"/>
    <p:sldId id="283" r:id="rId48"/>
    <p:sldId id="284" r:id="rId49"/>
    <p:sldId id="280" r:id="rId50"/>
    <p:sldId id="286" r:id="rId51"/>
    <p:sldId id="279" r:id="rId52"/>
    <p:sldId id="278" r:id="rId53"/>
    <p:sldId id="314" r:id="rId54"/>
    <p:sldId id="288" r:id="rId55"/>
    <p:sldId id="315" r:id="rId56"/>
    <p:sldId id="319" r:id="rId57"/>
    <p:sldId id="289" r:id="rId58"/>
    <p:sldId id="298" r:id="rId59"/>
    <p:sldId id="316" r:id="rId60"/>
    <p:sldId id="292" r:id="rId61"/>
    <p:sldId id="291" r:id="rId62"/>
    <p:sldId id="318" r:id="rId63"/>
    <p:sldId id="293" r:id="rId64"/>
    <p:sldId id="294" r:id="rId65"/>
    <p:sldId id="295" r:id="rId66"/>
    <p:sldId id="297" r:id="rId67"/>
    <p:sldId id="296" r:id="rId68"/>
    <p:sldId id="317" r:id="rId69"/>
    <p:sldId id="301" r:id="rId70"/>
    <p:sldId id="303" r:id="rId71"/>
    <p:sldId id="299" r:id="rId72"/>
    <p:sldId id="300" r:id="rId73"/>
    <p:sldId id="313" r:id="rId74"/>
    <p:sldId id="302" r:id="rId75"/>
    <p:sldId id="290" r:id="rId76"/>
    <p:sldId id="304" r:id="rId77"/>
    <p:sldId id="305" r:id="rId78"/>
    <p:sldId id="306" r:id="rId79"/>
    <p:sldId id="307" r:id="rId80"/>
    <p:sldId id="308" r:id="rId81"/>
    <p:sldId id="309" r:id="rId82"/>
    <p:sldId id="311" r:id="rId83"/>
    <p:sldId id="312" r:id="rId84"/>
    <p:sldId id="310"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991" autoAdjust="0"/>
  </p:normalViewPr>
  <p:slideViewPr>
    <p:cSldViewPr>
      <p:cViewPr varScale="1">
        <p:scale>
          <a:sx n="91" d="100"/>
          <a:sy n="91" d="100"/>
        </p:scale>
        <p:origin x="-1368" y="-102"/>
      </p:cViewPr>
      <p:guideLst>
        <p:guide orient="horz" pos="2160"/>
        <p:guide pos="2880"/>
      </p:guideLst>
    </p:cSldViewPr>
  </p:slideViewPr>
  <p:notesTextViewPr>
    <p:cViewPr>
      <p:scale>
        <a:sx n="1" d="1"/>
        <a:sy n="1" d="1"/>
      </p:scale>
      <p:origin x="0" y="0"/>
    </p:cViewPr>
  </p:notesTextViewPr>
  <p:sorterViewPr>
    <p:cViewPr>
      <p:scale>
        <a:sx n="100" d="100"/>
        <a:sy n="100" d="100"/>
      </p:scale>
      <p:origin x="0" y="62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21.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slide" Target="slides/slide27.xml"/><Relationship Id="rId55" Type="http://schemas.openxmlformats.org/officeDocument/2006/relationships/slide" Target="slides/slide32.xml"/><Relationship Id="rId63" Type="http://schemas.openxmlformats.org/officeDocument/2006/relationships/slide" Target="slides/slide40.xml"/><Relationship Id="rId68" Type="http://schemas.openxmlformats.org/officeDocument/2006/relationships/slide" Target="slides/slide45.xml"/><Relationship Id="rId76" Type="http://schemas.openxmlformats.org/officeDocument/2006/relationships/slide" Target="slides/slide53.xml"/><Relationship Id="rId84" Type="http://schemas.openxmlformats.org/officeDocument/2006/relationships/slide" Target="slides/slide61.xml"/><Relationship Id="rId89"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8.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slide" Target="slides/slide43.xml"/><Relationship Id="rId74" Type="http://schemas.openxmlformats.org/officeDocument/2006/relationships/slide" Target="slides/slide51.xml"/><Relationship Id="rId79" Type="http://schemas.openxmlformats.org/officeDocument/2006/relationships/slide" Target="slides/slide56.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38.xml"/><Relationship Id="rId82" Type="http://schemas.openxmlformats.org/officeDocument/2006/relationships/slide" Target="slides/slide59.xml"/><Relationship Id="rId90" Type="http://schemas.openxmlformats.org/officeDocument/2006/relationships/tableStyles" Target="tableStyles.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slide" Target="slides/slide46.xml"/><Relationship Id="rId77" Type="http://schemas.openxmlformats.org/officeDocument/2006/relationships/slide" Target="slides/slide54.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80" Type="http://schemas.openxmlformats.org/officeDocument/2006/relationships/slide" Target="slides/slide57.xml"/><Relationship Id="rId85" Type="http://schemas.openxmlformats.org/officeDocument/2006/relationships/slide" Target="slides/slide6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slide" Target="slides/slide60.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9F1DC5-CAE5-4739-A13D-1F4A06D0FCC9}" type="datetimeFigureOut">
              <a:rPr lang="en-US" smtClean="0"/>
              <a:t>7/9/2017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8C854B-13ED-4F89-8D71-8842F520F015}" type="slidenum">
              <a:rPr lang="en-US" smtClean="0"/>
              <a:t>‹#›</a:t>
            </a:fld>
            <a:endParaRPr lang="en-US"/>
          </a:p>
        </p:txBody>
      </p:sp>
    </p:spTree>
    <p:extLst>
      <p:ext uri="{BB962C8B-B14F-4D97-AF65-F5344CB8AC3E}">
        <p14:creationId xmlns:p14="http://schemas.microsoft.com/office/powerpoint/2010/main" val="3404969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en.wikipedia.org/wiki/Reticular_activating_syste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en.wikipedia.org/wiki/Reticular_activating_syste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http://www.quantumconsciousness.org/presentations/whatisconsciousness.html</a:t>
            </a:r>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solidFill>
                  <a:prstClr val="black"/>
                </a:solidFill>
              </a:rPr>
              <a:pPr/>
              <a:t>4</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 patient to maintain consciousness, two important neurological components must function. </a:t>
            </a:r>
          </a:p>
          <a:p>
            <a:pPr marL="228600" indent="-228600">
              <a:buAutoNum type="arabicParenR"/>
            </a:pPr>
            <a:r>
              <a:rPr lang="en-US" dirty="0" smtClean="0"/>
              <a:t>The first is the cerebral cortex—the gray matter that covers the outer layer of the brain. </a:t>
            </a:r>
          </a:p>
          <a:p>
            <a:pPr marL="228600" indent="-228600">
              <a:buAutoNum type="arabicParenR"/>
            </a:pPr>
            <a:r>
              <a:rPr lang="en-US" dirty="0" smtClean="0"/>
              <a:t>The other is a structure located in the brainstem, called </a:t>
            </a:r>
            <a:r>
              <a:rPr lang="en-US" dirty="0" smtClean="0">
                <a:hlinkClick r:id="rId3" tooltip="Reticular activating system"/>
              </a:rPr>
              <a:t>reticular activating </a:t>
            </a:r>
            <a:endParaRPr lang="en-US" dirty="0"/>
          </a:p>
        </p:txBody>
      </p:sp>
      <p:sp>
        <p:nvSpPr>
          <p:cNvPr id="4" name="Slide Number Placeholder 3"/>
          <p:cNvSpPr>
            <a:spLocks noGrp="1"/>
          </p:cNvSpPr>
          <p:nvPr>
            <p:ph type="sldNum" sz="quarter" idx="10"/>
          </p:nvPr>
        </p:nvSpPr>
        <p:spPr/>
        <p:txBody>
          <a:bodyPr/>
          <a:lstStyle/>
          <a:p>
            <a:fld id="{E08DC6D0-3F75-46DC-B9AF-63E8BED42864}"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365872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 patient to maintain consciousness, two important neurological components must function. </a:t>
            </a:r>
          </a:p>
          <a:p>
            <a:pPr marL="228600" indent="-228600">
              <a:buAutoNum type="arabicParenR"/>
            </a:pPr>
            <a:r>
              <a:rPr lang="en-US" dirty="0" smtClean="0"/>
              <a:t>The first is the cerebral cortex—the gray matter that covers the outer layer of the brain. </a:t>
            </a:r>
          </a:p>
          <a:p>
            <a:pPr marL="228600" indent="-228600">
              <a:buAutoNum type="arabicParenR"/>
            </a:pPr>
            <a:r>
              <a:rPr lang="en-US" dirty="0" smtClean="0"/>
              <a:t>The other is a structure located in the brainstem, called </a:t>
            </a:r>
            <a:r>
              <a:rPr lang="en-US" dirty="0" smtClean="0">
                <a:hlinkClick r:id="rId3" tooltip="Reticular activating system"/>
              </a:rPr>
              <a:t>reticular activating </a:t>
            </a:r>
            <a:endParaRPr lang="en-US" dirty="0"/>
          </a:p>
        </p:txBody>
      </p:sp>
      <p:sp>
        <p:nvSpPr>
          <p:cNvPr id="4" name="Slide Number Placeholder 3"/>
          <p:cNvSpPr>
            <a:spLocks noGrp="1"/>
          </p:cNvSpPr>
          <p:nvPr>
            <p:ph type="sldNum" sz="quarter" idx="10"/>
          </p:nvPr>
        </p:nvSpPr>
        <p:spPr/>
        <p:txBody>
          <a:bodyPr/>
          <a:lstStyle/>
          <a:p>
            <a:fld id="{E08DC6D0-3F75-46DC-B9AF-63E8BED42864}"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365872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8C854B-13ED-4F89-8D71-8842F520F015}" type="slidenum">
              <a:rPr lang="en-US" smtClean="0"/>
              <a:t>37</a:t>
            </a:fld>
            <a:endParaRPr lang="en-US"/>
          </a:p>
        </p:txBody>
      </p:sp>
    </p:spTree>
    <p:extLst>
      <p:ext uri="{BB962C8B-B14F-4D97-AF65-F5344CB8AC3E}">
        <p14:creationId xmlns:p14="http://schemas.microsoft.com/office/powerpoint/2010/main" val="363885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1. </a:t>
            </a:r>
            <a:r>
              <a:rPr lang="en-US" sz="1200" dirty="0" smtClean="0">
                <a:solidFill>
                  <a:schemeClr val="accent6">
                    <a:lumMod val="60000"/>
                    <a:lumOff val="40000"/>
                  </a:schemeClr>
                </a:solidFill>
                <a:latin typeface="Times New Roman" pitchFamily="18" charset="0"/>
                <a:cs typeface="Times New Roman" pitchFamily="18" charset="0"/>
              </a:rPr>
              <a:t>Episodic</a:t>
            </a:r>
            <a:endParaRPr lang="en-US" sz="1200" dirty="0" smtClean="0">
              <a:solidFill>
                <a:schemeClr val="accent6">
                  <a:lumMod val="60000"/>
                  <a:lumOff val="40000"/>
                </a:schemeClr>
              </a:solidFill>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Memories which are actually perceived and known;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For Ex: An </a:t>
            </a:r>
            <a:r>
              <a:rPr lang="en-US" sz="1200" dirty="0" smtClean="0">
                <a:solidFill>
                  <a:srgbClr val="C00000"/>
                </a:solidFill>
                <a:latin typeface="Times New Roman" pitchFamily="18" charset="0"/>
                <a:cs typeface="Times New Roman" pitchFamily="18" charset="0"/>
              </a:rPr>
              <a:t>actual</a:t>
            </a:r>
            <a:r>
              <a:rPr lang="en-US" sz="1200" dirty="0" smtClean="0">
                <a:latin typeface="Times New Roman" pitchFamily="18" charset="0"/>
                <a:cs typeface="Times New Roman" pitchFamily="18" charset="0"/>
              </a:rPr>
              <a:t> memory of riding your bike to school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the day you almost got hit  by a car. A </a:t>
            </a:r>
            <a:r>
              <a:rPr lang="en-US" sz="1200" dirty="0" smtClean="0">
                <a:solidFill>
                  <a:srgbClr val="C00000"/>
                </a:solidFill>
                <a:latin typeface="Times New Roman" pitchFamily="18" charset="0"/>
                <a:cs typeface="Times New Roman" pitchFamily="18" charset="0"/>
              </a:rPr>
              <a:t>distinct </a:t>
            </a:r>
            <a:r>
              <a:rPr lang="en-US" sz="1200" dirty="0" smtClean="0">
                <a:latin typeface="Times New Roman" pitchFamily="18" charset="0"/>
                <a:cs typeface="Times New Roman" pitchFamily="18" charset="0"/>
              </a:rPr>
              <a:t>memory/event</a:t>
            </a:r>
            <a:endParaRPr lang="en-US" sz="1200" dirty="0" smtClean="0">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2. </a:t>
            </a:r>
            <a:r>
              <a:rPr lang="en-US" sz="1200" dirty="0" smtClean="0">
                <a:solidFill>
                  <a:schemeClr val="accent6">
                    <a:lumMod val="60000"/>
                    <a:lumOff val="40000"/>
                  </a:schemeClr>
                </a:solidFill>
                <a:latin typeface="Times New Roman" pitchFamily="18" charset="0"/>
                <a:cs typeface="Times New Roman" pitchFamily="18" charset="0"/>
              </a:rPr>
              <a:t>Procedural memory</a:t>
            </a:r>
            <a:endParaRPr lang="en-US" sz="1200" dirty="0" smtClean="0">
              <a:solidFill>
                <a:schemeClr val="accent6">
                  <a:lumMod val="60000"/>
                  <a:lumOff val="40000"/>
                </a:schemeClr>
              </a:solidFill>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Procedural is the steps to doing something, or learning to do it;  </a:t>
            </a:r>
            <a:r>
              <a:rPr lang="en-US" sz="1200" dirty="0" smtClean="0">
                <a:solidFill>
                  <a:srgbClr val="C00000"/>
                </a:solidFill>
                <a:latin typeface="Times New Roman" pitchFamily="18" charset="0"/>
                <a:cs typeface="Times New Roman" pitchFamily="18" charset="0"/>
              </a:rPr>
              <a:t>Learning How</a:t>
            </a:r>
            <a:r>
              <a:rPr lang="en-US" sz="1200" dirty="0" smtClean="0">
                <a:solidFill>
                  <a:schemeClr val="accent2">
                    <a:lumMod val="40000"/>
                    <a:lumOff val="60000"/>
                  </a:schemeClr>
                </a:solidFill>
                <a:latin typeface="Times New Roman" pitchFamily="18" charset="0"/>
                <a:cs typeface="Times New Roman" pitchFamily="18" charset="0"/>
              </a:rPr>
              <a:t> </a:t>
            </a:r>
            <a:r>
              <a:rPr lang="en-US" sz="1200" dirty="0" smtClean="0">
                <a:latin typeface="Times New Roman" pitchFamily="18" charset="0"/>
                <a:cs typeface="Times New Roman" pitchFamily="18" charset="0"/>
              </a:rPr>
              <a:t>to ride a bike</a:t>
            </a:r>
            <a:endParaRPr lang="en-US" sz="1200" dirty="0" smtClean="0">
              <a:latin typeface="Arial" pitchFamily="34" charset="0"/>
            </a:endParaRPr>
          </a:p>
          <a:p>
            <a:pPr marL="0" lvl="0" indent="0" eaLnBrk="0" fontAlgn="base" hangingPunct="0">
              <a:spcBef>
                <a:spcPct val="0"/>
              </a:spcBef>
              <a:spcAft>
                <a:spcPct val="0"/>
              </a:spcAft>
              <a:buNone/>
            </a:pPr>
            <a:endParaRPr lang="en-US" sz="1200" dirty="0" smtClean="0">
              <a:latin typeface="Times New Roman" pitchFamily="18" charset="0"/>
              <a:cs typeface="Times New Roman" pitchFamily="18"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3.</a:t>
            </a:r>
            <a:r>
              <a:rPr lang="en-US" sz="1200" dirty="0" smtClean="0">
                <a:solidFill>
                  <a:schemeClr val="accent6">
                    <a:lumMod val="60000"/>
                    <a:lumOff val="40000"/>
                  </a:schemeClr>
                </a:solidFill>
                <a:latin typeface="Times New Roman" pitchFamily="18" charset="0"/>
                <a:cs typeface="Times New Roman" pitchFamily="18" charset="0"/>
              </a:rPr>
              <a:t> Semantics</a:t>
            </a:r>
            <a:endParaRPr lang="en-US" sz="1200" dirty="0" smtClean="0">
              <a:solidFill>
                <a:schemeClr val="accent6">
                  <a:lumMod val="60000"/>
                  <a:lumOff val="40000"/>
                </a:schemeClr>
              </a:solidFill>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Semantics are long term memory;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it is the symbols and meanings that the symbol emotes (with a feeling), or connects in general to something, but </a:t>
            </a:r>
            <a:r>
              <a:rPr lang="en-US" sz="1200" dirty="0" smtClean="0">
                <a:solidFill>
                  <a:srgbClr val="C00000"/>
                </a:solidFill>
                <a:latin typeface="Times New Roman" pitchFamily="18" charset="0"/>
                <a:cs typeface="Times New Roman" pitchFamily="18" charset="0"/>
              </a:rPr>
              <a:t>not an actual specific experience or a specific thing. 	</a:t>
            </a:r>
          </a:p>
          <a:p>
            <a:pPr marL="0" lvl="0" indent="0" eaLnBrk="0" fontAlgn="base" hangingPunct="0">
              <a:spcBef>
                <a:spcPct val="0"/>
              </a:spcBef>
              <a:spcAft>
                <a:spcPct val="0"/>
              </a:spcAft>
              <a:buNone/>
            </a:pPr>
            <a:r>
              <a:rPr lang="en-US" sz="1200" dirty="0" smtClean="0">
                <a:solidFill>
                  <a:srgbClr val="C00000"/>
                </a:solidFill>
                <a:latin typeface="Times New Roman" pitchFamily="18" charset="0"/>
                <a:cs typeface="Times New Roman" pitchFamily="18" charset="0"/>
              </a:rPr>
              <a:t>Semantics are general knowledge</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Dreams are filled with metaphors and semantics mixed in with episodic memory and learning</a:t>
            </a:r>
            <a:endParaRPr lang="en-US" sz="1200" dirty="0" smtClean="0">
              <a:latin typeface="Arial" pitchFamily="34" charset="0"/>
            </a:endParaRPr>
          </a:p>
          <a:p>
            <a:pPr marL="0" lvl="0" indent="0" eaLnBrk="0" fontAlgn="base" hangingPunct="0">
              <a:spcBef>
                <a:spcPct val="0"/>
              </a:spcBef>
              <a:spcAft>
                <a:spcPct val="0"/>
              </a:spcAft>
              <a:buNone/>
            </a:pPr>
            <a:endParaRPr lang="en-US" sz="1200" dirty="0" smtClean="0">
              <a:latin typeface="Times New Roman" pitchFamily="18" charset="0"/>
              <a:ea typeface="Calibri" pitchFamily="34" charset="0"/>
              <a:cs typeface="Times New Roman" pitchFamily="18" charset="0"/>
            </a:endParaRPr>
          </a:p>
          <a:p>
            <a:pPr marL="0" lvl="0" indent="0" eaLnBrk="0" fontAlgn="base" hangingPunct="0">
              <a:spcBef>
                <a:spcPct val="0"/>
              </a:spcBef>
              <a:spcAft>
                <a:spcPct val="0"/>
              </a:spcAft>
              <a:buNone/>
            </a:pPr>
            <a:r>
              <a:rPr lang="en-US" sz="1200" dirty="0" smtClean="0">
                <a:latin typeface="Times New Roman" pitchFamily="18" charset="0"/>
                <a:ea typeface="Calibri" pitchFamily="34" charset="0"/>
                <a:cs typeface="Times New Roman" pitchFamily="18" charset="0"/>
              </a:rPr>
              <a:t>Think of everything we put into our brain,  (some of it is your thoughts and some is not. Some is nonsense and some is not)  and then think about  what ends up in your dreams)</a:t>
            </a:r>
            <a:endParaRPr lang="en-US" sz="1200"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98C087BE-DC22-4E1D-ADAE-E1D84994E18F}"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36406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8C854B-13ED-4F89-8D71-8842F520F015}" type="slidenum">
              <a:rPr lang="en-US" smtClean="0"/>
              <a:t>45</a:t>
            </a:fld>
            <a:endParaRPr lang="en-US"/>
          </a:p>
        </p:txBody>
      </p:sp>
    </p:spTree>
    <p:extLst>
      <p:ext uri="{BB962C8B-B14F-4D97-AF65-F5344CB8AC3E}">
        <p14:creationId xmlns:p14="http://schemas.microsoft.com/office/powerpoint/2010/main" val="2679305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discovery: a different group of genes is used in memory processing than genes that are involved when the brain is in a resting state. Many of these had not previously been linked to any brain process</a:t>
            </a:r>
          </a:p>
          <a:p>
            <a:endParaRPr lang="en-US" dirty="0" smtClean="0"/>
          </a:p>
          <a:p>
            <a:r>
              <a:rPr lang="en-US" dirty="0" smtClean="0"/>
              <a:t>When you experience a new event, your brain encodes a memory of it by altering the connections between neurons. This requires turning on many genes in those neurons. Now, MIT neuroscientists have identified what may be a master gene that controls this complex process.</a:t>
            </a:r>
            <a:endParaRPr lang="en-US" dirty="0"/>
          </a:p>
        </p:txBody>
      </p:sp>
      <p:sp>
        <p:nvSpPr>
          <p:cNvPr id="4" name="Slide Number Placeholder 3"/>
          <p:cNvSpPr>
            <a:spLocks noGrp="1"/>
          </p:cNvSpPr>
          <p:nvPr>
            <p:ph type="sldNum" sz="quarter" idx="10"/>
          </p:nvPr>
        </p:nvSpPr>
        <p:spPr/>
        <p:txBody>
          <a:bodyPr/>
          <a:lstStyle/>
          <a:p>
            <a:fld id="{1D8C854B-13ED-4F89-8D71-8842F520F015}" type="slidenum">
              <a:rPr lang="en-US" smtClean="0"/>
              <a:t>51</a:t>
            </a:fld>
            <a:endParaRPr lang="en-US"/>
          </a:p>
        </p:txBody>
      </p:sp>
    </p:spTree>
    <p:extLst>
      <p:ext uri="{BB962C8B-B14F-4D97-AF65-F5344CB8AC3E}">
        <p14:creationId xmlns:p14="http://schemas.microsoft.com/office/powerpoint/2010/main" val="1561198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smtClean="0"/>
              <a:t>medicalxpress.com/news/2015-05-microsoft-human-attention-span-lags.html</a:t>
            </a:r>
          </a:p>
          <a:p>
            <a:endParaRPr lang="en-US" dirty="0" smtClean="0"/>
          </a:p>
          <a:p>
            <a:r>
              <a:rPr lang="en-US" dirty="0" smtClean="0"/>
              <a:t>In analyzing the data obtained, the researchers found that the average attention span for the respondents and volunteers was just eight seconds, down from twelve back in 2000, and one second shorter than the average goldfish. They also found that using digital devices has caused an improvement in multi-tasking skills</a:t>
            </a:r>
            <a:r>
              <a:rPr lang="en-US" dirty="0" smtClean="0"/>
              <a:t>.</a:t>
            </a:r>
          </a:p>
          <a:p>
            <a:endParaRPr lang="en-US" dirty="0" smtClean="0"/>
          </a:p>
          <a:p>
            <a:endParaRPr lang="en-US" dirty="0" smtClean="0"/>
          </a:p>
          <a:p>
            <a:r>
              <a:rPr lang="en-US" dirty="0" smtClean="0"/>
              <a:t>there are three types of human attention:</a:t>
            </a:r>
          </a:p>
          <a:p>
            <a:r>
              <a:rPr lang="en-US" dirty="0" smtClean="0"/>
              <a:t> sustained (prolonged focus), </a:t>
            </a:r>
          </a:p>
          <a:p>
            <a:r>
              <a:rPr lang="en-US" dirty="0" smtClean="0"/>
              <a:t>selective (maintaining focus despite distractions) </a:t>
            </a:r>
          </a:p>
          <a:p>
            <a:r>
              <a:rPr lang="en-US" dirty="0" smtClean="0"/>
              <a:t>alternating (shifting attention between tasks or stimuli).</a:t>
            </a:r>
            <a:endParaRPr lang="en-US" dirty="0"/>
          </a:p>
        </p:txBody>
      </p:sp>
      <p:sp>
        <p:nvSpPr>
          <p:cNvPr id="4" name="Slide Number Placeholder 3"/>
          <p:cNvSpPr>
            <a:spLocks noGrp="1"/>
          </p:cNvSpPr>
          <p:nvPr>
            <p:ph type="sldNum" sz="quarter" idx="10"/>
          </p:nvPr>
        </p:nvSpPr>
        <p:spPr/>
        <p:txBody>
          <a:bodyPr/>
          <a:lstStyle/>
          <a:p>
            <a:fld id="{08BF964D-4808-4770-9401-BBC62BEA0802}"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911646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3001869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5205A2-FA5A-42A0-BCAD-2ED7BA9E6479}" type="slidenum">
              <a:rPr lang="en-US">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2059889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D8A7C9-1517-413F-9CDF-81FEE0D46D79}"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613084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Gestalt Psychology: The whole is greater than the sum of its parts</a:t>
            </a:r>
            <a:endParaRPr lang="en-US" dirty="0"/>
          </a:p>
        </p:txBody>
      </p:sp>
      <p:sp>
        <p:nvSpPr>
          <p:cNvPr id="4" name="Slide Number Placeholder 3"/>
          <p:cNvSpPr>
            <a:spLocks noGrp="1"/>
          </p:cNvSpPr>
          <p:nvPr>
            <p:ph type="sldNum" sz="quarter" idx="10"/>
          </p:nvPr>
        </p:nvSpPr>
        <p:spPr/>
        <p:txBody>
          <a:bodyPr/>
          <a:lstStyle/>
          <a:p>
            <a:fld id="{DC826E4F-21BA-4DA7-8075-B72C094A03BE}"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244686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826E4F-21BA-4DA7-8075-B72C094A03BE}"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462324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826E4F-21BA-4DA7-8075-B72C094A03BE}"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140066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826E4F-21BA-4DA7-8075-B72C094A03B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311402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Beatle’s yellow Submarine</a:t>
            </a:r>
          </a:p>
          <a:p>
            <a:r>
              <a:rPr lang="en-US" dirty="0" smtClean="0"/>
              <a:t>https://www.youtube.com/watch?v=lWSjZjagMfk</a:t>
            </a:r>
            <a:endParaRPr lang="en-US" dirty="0"/>
          </a:p>
        </p:txBody>
      </p:sp>
      <p:sp>
        <p:nvSpPr>
          <p:cNvPr id="4" name="Slide Number Placeholder 3"/>
          <p:cNvSpPr>
            <a:spLocks noGrp="1"/>
          </p:cNvSpPr>
          <p:nvPr>
            <p:ph type="sldNum" sz="quarter" idx="10"/>
          </p:nvPr>
        </p:nvSpPr>
        <p:spPr/>
        <p:txBody>
          <a:bodyPr/>
          <a:lstStyle/>
          <a:p>
            <a:fld id="{DC826E4F-21BA-4DA7-8075-B72C094A03BE}"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102121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Matrix</a:t>
            </a:r>
          </a:p>
          <a:p>
            <a:endParaRPr lang="en-US" dirty="0"/>
          </a:p>
        </p:txBody>
      </p:sp>
      <p:sp>
        <p:nvSpPr>
          <p:cNvPr id="4" name="Slide Number Placeholder 3"/>
          <p:cNvSpPr>
            <a:spLocks noGrp="1"/>
          </p:cNvSpPr>
          <p:nvPr>
            <p:ph type="sldNum" sz="quarter" idx="10"/>
          </p:nvPr>
        </p:nvSpPr>
        <p:spPr/>
        <p:txBody>
          <a:bodyPr/>
          <a:lstStyle/>
          <a:p>
            <a:fld id="{E08DC6D0-3F75-46DC-B9AF-63E8BED42864}"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950952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 marR="0" lvl="0" indent="0" algn="l" defTabSz="914400" rtl="0" eaLnBrk="1" fontAlgn="auto" latinLnBrk="0" hangingPunct="1">
              <a:lnSpc>
                <a:spcPct val="100000"/>
              </a:lnSpc>
              <a:spcBef>
                <a:spcPts val="600"/>
              </a:spcBef>
              <a:spcAft>
                <a:spcPts val="0"/>
              </a:spcAft>
              <a:buClr>
                <a:srgbClr val="4F81BD"/>
              </a:buClr>
              <a:buSzPct val="80000"/>
              <a:buFont typeface="Wingdings 2"/>
              <a:buNone/>
              <a:tabLst/>
              <a:defRPr/>
            </a:pPr>
            <a:r>
              <a:rPr kumimoji="0" lang="en-US" sz="1400" b="0" i="0" u="none" strike="noStrike" kern="1200" cap="none" spc="0" normalizeH="0" baseline="0" noProof="0" dirty="0" smtClean="0">
                <a:ln>
                  <a:noFill/>
                </a:ln>
                <a:solidFill>
                  <a:srgbClr val="1F497D">
                    <a:shade val="30000"/>
                    <a:satMod val="150000"/>
                  </a:srgbClr>
                </a:solidFill>
                <a:effectLst/>
                <a:uLnTx/>
                <a:uFillTx/>
                <a:latin typeface="Gill Sans MT"/>
              </a:rPr>
              <a:t>When learning,  the brain produces beta waves. The striatum activates first, sees the pieces of the puzzle, then the prefrontal cortex acts and puts the pieces together, working in sync with the striatum. </a:t>
            </a:r>
            <a:r>
              <a:rPr lang="en-US" sz="1400" dirty="0" smtClean="0"/>
              <a:t>Category-learning results in new functional circuits between these two areas, and these functional circuits are rhythm-based, </a:t>
            </a:r>
            <a:endParaRPr kumimoji="0" lang="en-US" sz="1400" b="0" i="0" u="none" strike="noStrike" kern="1200" cap="none" spc="0" normalizeH="0" baseline="0" noProof="0" dirty="0" smtClean="0">
              <a:ln>
                <a:noFill/>
              </a:ln>
              <a:solidFill>
                <a:srgbClr val="1F497D">
                  <a:shade val="30000"/>
                  <a:satMod val="150000"/>
                </a:srgbClr>
              </a:solidFill>
              <a:effectLst/>
              <a:uLnTx/>
              <a:uFillTx/>
              <a:latin typeface="Gill Sans MT"/>
            </a:endParaRPr>
          </a:p>
          <a:p>
            <a:endParaRPr lang="en-US" dirty="0"/>
          </a:p>
        </p:txBody>
      </p:sp>
      <p:sp>
        <p:nvSpPr>
          <p:cNvPr id="4" name="Slide Number Placeholder 3"/>
          <p:cNvSpPr>
            <a:spLocks noGrp="1"/>
          </p:cNvSpPr>
          <p:nvPr>
            <p:ph type="sldNum" sz="quarter" idx="10"/>
          </p:nvPr>
        </p:nvSpPr>
        <p:spPr/>
        <p:txBody>
          <a:bodyPr/>
          <a:lstStyle/>
          <a:p>
            <a:fld id="{E08DC6D0-3F75-46DC-B9AF-63E8BED42864}"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2487415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3.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3.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63424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020429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2993860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8071736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6597251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3729366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CEB966"/>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77"/>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720468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1477528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713"/>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714"/>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1913563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9870452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146161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774543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844069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8927628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816582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9633576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8853509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539804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4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4811761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0857117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806844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0144324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90510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3123524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7534104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64480196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6969202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8704611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674122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9378428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9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9968286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3436933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72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72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0785358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45276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878302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1532416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560341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670301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252"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957976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757631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413751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6416665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875442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355994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34244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3316598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489149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399796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3458602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1920766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1" y="609601"/>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3157813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436962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752467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300992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936303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515200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0182099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252"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9303367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376398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6808363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4859467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635888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900078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0658511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7064145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3691284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0519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1" y="609601"/>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60051968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555316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1" y="609601"/>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47037043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3487145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76006385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35133240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59955311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68604424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91182519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42532525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957589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3510816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0927170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CEB966"/>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4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4626828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3706062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0521618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11064261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33058351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93444587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932939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21376513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745370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2148579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55781605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2570441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117"/>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90776268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8536392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753"/>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754"/>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44027509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7/9/2017</a:t>
            </a:fld>
            <a:endParaRPr lang="en-US">
              <a:solidFill>
                <a:srgbClr val="D6ECFF">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29249875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7/9/2017</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261078670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7/9/2017</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79551078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7/9/2017</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323749099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7/9/2017</a:t>
            </a:fld>
            <a:endParaRPr lang="en-US">
              <a:solidFill>
                <a:srgbClr val="D6ECFF">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1568195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80316509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7/9/2017</a:t>
            </a:fld>
            <a:endParaRPr lang="en-US">
              <a:solidFill>
                <a:srgbClr val="D6ECFF">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268804550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7/9/2017</a:t>
            </a:fld>
            <a:endParaRPr lang="en-US">
              <a:solidFill>
                <a:srgbClr val="D6ECFF">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13844162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7/9/2017</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57302499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7/9/2017</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7FD13B"/>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21389661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7/9/2017</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17989633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7/9/2017</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315806955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6398402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11718505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76063913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950722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74768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48136442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02198437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38014327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90096182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66592409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7"/>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42400067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25404046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43"/>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4"/>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96726756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49500222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82226242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31058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39766114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82848666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45523766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82815491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56048502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26130953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59547251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46455990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5654671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17309897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495805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85510735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94068724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47597070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62094525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45612967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05051969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99688329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4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8344947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1667369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27664228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810270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19780322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5293678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0568379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79803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89462007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81661197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7391093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29208786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07241947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29857092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4557025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21116643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smtClean="0">
                <a:solidFill>
                  <a:prstClr val="white"/>
                </a:solidFill>
              </a:rPr>
              <a:pPr/>
              <a:t>7/15/2017</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0480540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7/15/2017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8774714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7/15/2017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5785039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7/15/2017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694567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252"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7/15/2017</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0619496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7/15/2017</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061468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7/15/2017</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9703685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7/15/2017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1695165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7/15/2017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1072676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7/15/2017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576970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23481367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7/15/2017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2397877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7/15/2017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7988131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7/15/2017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244267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7/15/2017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1458147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7/15/2017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3385466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7/15/2017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1" y="609601"/>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09006991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7/15/2017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1709952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15187257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30154453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426454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4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14080897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8486239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42030052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53816783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67105846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3978518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42251371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77897755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39698792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60721598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620967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558902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96533234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6466617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59983713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76988623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40531362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50551121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58077930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85386688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2615175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smtClean="0">
                <a:solidFill>
                  <a:prstClr val="white"/>
                </a:solidFill>
              </a:rPr>
              <a:pPr/>
              <a:t>7/15/2017</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72774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15690860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7/15/2017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1373966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7/15/2017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6790869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7/15/2017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3497505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252"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7/15/2017</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8564697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7/15/2017</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183227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7/15/2017</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9785352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7/15/2017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6934963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7/15/2017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0204118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7/15/2017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6504609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7/15/2017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28583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31815393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7/15/2017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5204100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7/15/2017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8193169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7/15/2017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4323205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7/15/2017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4818863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7/15/2017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1" y="609601"/>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43052119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7/15/2017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276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50213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708487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4764204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49303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3767621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4916351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0674294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7235834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CEB966"/>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2771719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42297988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407245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536955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 y="0"/>
            <a:ext cx="9141619" cy="6856214"/>
          </a:xfrm>
          <a:prstGeom prst="rect">
            <a:avLst/>
          </a:prstGeom>
        </p:spPr>
      </p:pic>
      <p:sp>
        <p:nvSpPr>
          <p:cNvPr id="2" name="Title 1"/>
          <p:cNvSpPr>
            <a:spLocks noGrp="1"/>
          </p:cNvSpPr>
          <p:nvPr>
            <p:ph type="ctrTitle"/>
          </p:nvPr>
        </p:nvSpPr>
        <p:spPr>
          <a:xfrm>
            <a:off x="2971830"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830" y="4385847"/>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690"/>
            <a:ext cx="1200150" cy="377825"/>
          </a:xfrm>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a:xfrm>
            <a:off x="2971848" y="5870690"/>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76" y="5870690"/>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24394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108303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473529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408"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72"/>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083549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309"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69"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058315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588011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870361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268066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247"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2461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50306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252"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953195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 y="0"/>
            <a:ext cx="9141619" cy="6856214"/>
          </a:xfrm>
          <a:prstGeom prst="rect">
            <a:avLst/>
          </a:prstGeom>
        </p:spPr>
      </p:pic>
      <p:sp>
        <p:nvSpPr>
          <p:cNvPr id="2" name="Title 1"/>
          <p:cNvSpPr>
            <a:spLocks noGrp="1"/>
          </p:cNvSpPr>
          <p:nvPr>
            <p:ph type="title"/>
          </p:nvPr>
        </p:nvSpPr>
        <p:spPr>
          <a:xfrm>
            <a:off x="514351" y="609716"/>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2"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051539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58" y="609609"/>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656"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524360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 y="0"/>
            <a:ext cx="9141619" cy="6856214"/>
          </a:xfrm>
          <a:prstGeom prst="rect">
            <a:avLst/>
          </a:prstGeom>
        </p:spPr>
      </p:pic>
      <p:sp>
        <p:nvSpPr>
          <p:cNvPr id="2" name="Title 1"/>
          <p:cNvSpPr>
            <a:spLocks noGrp="1"/>
          </p:cNvSpPr>
          <p:nvPr>
            <p:ph type="title"/>
          </p:nvPr>
        </p:nvSpPr>
        <p:spPr>
          <a:xfrm>
            <a:off x="514409"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892280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58" y="609609"/>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2"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777734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 y="0"/>
            <a:ext cx="9141619" cy="6856214"/>
          </a:xfrm>
          <a:prstGeom prst="rect">
            <a:avLst/>
          </a:prstGeom>
        </p:spPr>
      </p:pic>
      <p:sp>
        <p:nvSpPr>
          <p:cNvPr id="2" name="Title 1"/>
          <p:cNvSpPr>
            <a:spLocks noGrp="1"/>
          </p:cNvSpPr>
          <p:nvPr>
            <p:ph type="title"/>
          </p:nvPr>
        </p:nvSpPr>
        <p:spPr>
          <a:xfrm>
            <a:off x="514351" y="609609"/>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2"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2"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163586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408" y="609715"/>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688244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 y="0"/>
            <a:ext cx="9141619" cy="6856214"/>
          </a:xfrm>
          <a:prstGeom prst="rect">
            <a:avLst/>
          </a:prstGeom>
        </p:spPr>
      </p:pic>
      <p:sp>
        <p:nvSpPr>
          <p:cNvPr id="2" name="Vertical Title 1"/>
          <p:cNvSpPr>
            <a:spLocks noGrp="1"/>
          </p:cNvSpPr>
          <p:nvPr>
            <p:ph type="title" orient="vert"/>
          </p:nvPr>
        </p:nvSpPr>
        <p:spPr>
          <a:xfrm>
            <a:off x="6494006" y="609714"/>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2"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703726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5864897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0273917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912254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231586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1477053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4108576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9284568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2929557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1629002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95"/>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9315469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8482799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731"/>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732"/>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3373975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5300024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672122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077403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1862571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3648253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3335288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695716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1645353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7816616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37"/>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8638059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7938020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3"/>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4"/>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4542642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79324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061637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973557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717957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406643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252"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444565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844753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448298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780830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375881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382581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06010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638997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71561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033409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832154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80634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1" y="609601"/>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2675156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355088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1023289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8999036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4672952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773631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0.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theme" Target="../theme/theme1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theme" Target="../theme/theme12.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3.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4.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5.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6.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7.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18.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19.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slideLayout" Target="../slideLayouts/slideLayout252.xml"/><Relationship Id="rId18" Type="http://schemas.openxmlformats.org/officeDocument/2006/relationships/theme" Target="../theme/theme20.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17" Type="http://schemas.openxmlformats.org/officeDocument/2006/relationships/slideLayout" Target="../slideLayouts/slideLayout256.xml"/><Relationship Id="rId2" Type="http://schemas.openxmlformats.org/officeDocument/2006/relationships/slideLayout" Target="../slideLayouts/slideLayout241.xml"/><Relationship Id="rId16" Type="http://schemas.openxmlformats.org/officeDocument/2006/relationships/slideLayout" Target="../slideLayouts/slideLayout255.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5" Type="http://schemas.openxmlformats.org/officeDocument/2006/relationships/slideLayout" Target="../slideLayouts/slideLayout25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slideLayout" Target="../slideLayouts/slideLayout25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1.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2.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slideLayout" Target="../slideLayouts/slideLayout291.xml"/><Relationship Id="rId18" Type="http://schemas.openxmlformats.org/officeDocument/2006/relationships/theme" Target="../theme/theme23.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slideLayout" Target="../slideLayouts/slideLayout290.xml"/><Relationship Id="rId17" Type="http://schemas.openxmlformats.org/officeDocument/2006/relationships/slideLayout" Target="../slideLayouts/slideLayout295.xml"/><Relationship Id="rId2" Type="http://schemas.openxmlformats.org/officeDocument/2006/relationships/slideLayout" Target="../slideLayouts/slideLayout280.xml"/><Relationship Id="rId16" Type="http://schemas.openxmlformats.org/officeDocument/2006/relationships/slideLayout" Target="../slideLayouts/slideLayout294.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5" Type="http://schemas.openxmlformats.org/officeDocument/2006/relationships/slideLayout" Target="../slideLayouts/slideLayout29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 Id="rId14" Type="http://schemas.openxmlformats.org/officeDocument/2006/relationships/slideLayout" Target="../slideLayouts/slideLayout29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theme" Target="../theme/theme7.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7/9/2017</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287730536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617016269"/>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7/9/2017</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3672385117"/>
      </p:ext>
    </p:extLst>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7/9/2017</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2324886706"/>
      </p:ext>
    </p:extLst>
  </p:cSld>
  <p:clrMap bg1="dk1" tx1="lt1" bg2="dk2"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C9C2D1">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070171175"/>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349381238"/>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DCC8652-095B-40B7-8745-42D7AC2ECFF3}" type="datetimeFigureOut">
              <a:rPr lang="en-US" smtClean="0">
                <a:solidFill>
                  <a:srgbClr val="D6ECFF">
                    <a:shade val="50000"/>
                    <a:satMod val="200000"/>
                  </a:srgbClr>
                </a:solidFill>
              </a:rPr>
              <a:pPr/>
              <a:t>7/9/2017</a:t>
            </a:fld>
            <a:endParaRPr lang="en-US">
              <a:solidFill>
                <a:srgbClr val="D6ECFF">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D6ECFF">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031785356"/>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5"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888320807"/>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539373817"/>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469687157"/>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69557328"/>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7/9/2017</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81626981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7/15/2017</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3359155664"/>
      </p:ext>
    </p:extLst>
  </p:cSld>
  <p:clrMap bg1="dk1" tx1="lt1" bg2="dk2"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 id="2147483952" r:id="rId16"/>
    <p:sldLayoutId id="2147483953"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461265340"/>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7/15/2017</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61025134"/>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7/15/2017</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889901149"/>
      </p:ext>
    </p:extLst>
  </p:cSld>
  <p:clrMap bg1="dk1" tx1="lt1" bg2="dk2" tx2="lt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C9C2D1">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5392870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408" y="609715"/>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408" y="2142072"/>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690"/>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7/9/2017</a:t>
            </a:fld>
            <a:endParaRPr lang="en-US" dirty="0">
              <a:solidFill>
                <a:prstClr val="white"/>
              </a:solidFill>
            </a:endParaRPr>
          </a:p>
        </p:txBody>
      </p:sp>
      <p:sp>
        <p:nvSpPr>
          <p:cNvPr id="5" name="Footer Placeholder 4"/>
          <p:cNvSpPr>
            <a:spLocks noGrp="1"/>
          </p:cNvSpPr>
          <p:nvPr>
            <p:ph type="ftr" sz="quarter" idx="3"/>
          </p:nvPr>
        </p:nvSpPr>
        <p:spPr>
          <a:xfrm>
            <a:off x="514351" y="5870690"/>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603" y="5870690"/>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2973150647"/>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78108502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96035479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7/9/2017</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2247869010"/>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C9C2D1">
                    <a:shade val="50000"/>
                    <a:satMod val="200000"/>
                  </a:srgbClr>
                </a:solidFill>
              </a:rPr>
              <a:pPr/>
              <a:t>7/9/2017</a:t>
            </a:fld>
            <a:endParaRPr lang="en-US">
              <a:solidFill>
                <a:srgbClr val="C9C2D1">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C9C2D1">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02782218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7/9/2017</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73239162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13.xml"/><Relationship Id="rId4" Type="http://schemas.openxmlformats.org/officeDocument/2006/relationships/hyperlink" Target="http://scienceblogs.com/cognitivedaily/2008/10/casual_fridays_tk421_why_cant.php"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2.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19.xml"/><Relationship Id="rId6" Type="http://schemas.openxmlformats.org/officeDocument/2006/relationships/hyperlink" Target="https://www.youtube.com/watch?v=lfGwsAdS9Dc" TargetMode="External"/><Relationship Id="rId5" Type="http://schemas.openxmlformats.org/officeDocument/2006/relationships/hyperlink" Target="https://www.youtube.com/watch?v=ZMLzP1VCANo" TargetMode="Externa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13.xml"/><Relationship Id="rId5" Type="http://schemas.openxmlformats.org/officeDocument/2006/relationships/hyperlink" Target="http://bigthink.com/videos/your-storytelling-brain-2" TargetMode="External"/><Relationship Id="rId4" Type="http://schemas.openxmlformats.org/officeDocument/2006/relationships/hyperlink" Target="http://bigthink.com/users/michaelgazzaniga"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0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lfGwsAdS9Dc" TargetMode="External"/><Relationship Id="rId2" Type="http://schemas.openxmlformats.org/officeDocument/2006/relationships/notesSlide" Target="../notesSlides/notesSlide6.xml"/><Relationship Id="rId1" Type="http://schemas.openxmlformats.org/officeDocument/2006/relationships/slideLayout" Target="../slideLayouts/slideLayout58.xml"/><Relationship Id="rId4" Type="http://schemas.openxmlformats.org/officeDocument/2006/relationships/hyperlink" Target="https://www.youtube.com/watch?v=ZMLzP1VCANo"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63.xml"/><Relationship Id="rId5" Type="http://schemas.openxmlformats.org/officeDocument/2006/relationships/hyperlink" Target="https://youtu.be/FZLIcQf47TQ" TargetMode="Externa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65.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5.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85.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hyperlink" Target="http://www.youtube.com/watch?v=KSKIkXvqruI&amp;list=UUbDdmTlTwoCUx2p7nScbUCw&amp;index=4&amp;feature=plcp" TargetMode="External"/><Relationship Id="rId1" Type="http://schemas.openxmlformats.org/officeDocument/2006/relationships/slideLayout" Target="../slideLayouts/slideLayout2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www.youtube.com/watch?v=1BWWkXdOui4&amp;index=5&amp;list=UUbDdmTlTwoCUx2p7nScbUCw"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149.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T2NRZ6uS9ws&amp;t=19s" TargetMode="External"/><Relationship Id="rId2" Type="http://schemas.openxmlformats.org/officeDocument/2006/relationships/hyperlink" Target="https://www.youtube.com/watch?v=gavt1AbNcvc" TargetMode="External"/><Relationship Id="rId1" Type="http://schemas.openxmlformats.org/officeDocument/2006/relationships/slideLayout" Target="../slideLayouts/slideLayout46.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132.xml"/></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jpg"/><Relationship Id="rId7" Type="http://schemas.openxmlformats.org/officeDocument/2006/relationships/hyperlink" Target="https://www.youtube.com/watch?v=7yjHiVfMSHk&amp;list=UUbDdmTlTwoCUx2p7nScbUCw&amp;index=10" TargetMode="External"/><Relationship Id="rId2" Type="http://schemas.openxmlformats.org/officeDocument/2006/relationships/hyperlink" Target="http://www.youtube.com/watch?v=KSKIkXvqruI&amp;list=UUbDdmTlTwoCUx2p7nScbUCw&amp;index=4&amp;feature=plcp" TargetMode="External"/><Relationship Id="rId1" Type="http://schemas.openxmlformats.org/officeDocument/2006/relationships/slideLayout" Target="../slideLayouts/slideLayout2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www.youtube.com/watch?v=1BWWkXdOui4&amp;index=5&amp;list=UUbDdmTlTwoCUx2p7nScbUCw"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traileraddict.com/trailer/where-the-wild-things-are/feature-trailer" TargetMode="External"/><Relationship Id="rId1" Type="http://schemas.openxmlformats.org/officeDocument/2006/relationships/slideLayout" Target="../slideLayouts/slideLayout240.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0.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30.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30.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230.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34.xml"/><Relationship Id="rId5" Type="http://schemas.openxmlformats.org/officeDocument/2006/relationships/hyperlink" Target="https://www.youtube.com/watch?v=ymEn_YxZqZw" TargetMode="External"/><Relationship Id="rId4" Type="http://schemas.openxmlformats.org/officeDocument/2006/relationships/hyperlink" Target="https://www.youtube.com/watch?v=Vwigmktix2Y"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25.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30.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201.xml"/><Relationship Id="rId5" Type="http://schemas.openxmlformats.org/officeDocument/2006/relationships/image" Target="../media/image64.png"/><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29.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6.xml"/><Relationship Id="rId1" Type="http://schemas.openxmlformats.org/officeDocument/2006/relationships/slideLayout" Target="../slideLayouts/slideLayout114.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230.xml"/><Relationship Id="rId4" Type="http://schemas.openxmlformats.org/officeDocument/2006/relationships/image" Target="../media/image69.jpeg"/></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69.xml"/></Relationships>
</file>

<file path=ppt/slides/_rels/slide57.xml.rels><?xml version="1.0" encoding="UTF-8" standalone="yes"?>
<Relationships xmlns="http://schemas.openxmlformats.org/package/2006/relationships"><Relationship Id="rId8" Type="http://schemas.openxmlformats.org/officeDocument/2006/relationships/hyperlink" Target="http://www.nytimes.com/video/science/100000001142409/michael-gazzaniga.html" TargetMode="External"/><Relationship Id="rId3" Type="http://schemas.openxmlformats.org/officeDocument/2006/relationships/hyperlink" Target="https://en.wikipedia.org/wiki/Black_Elk" TargetMode="External"/><Relationship Id="rId7" Type="http://schemas.openxmlformats.org/officeDocument/2006/relationships/hyperlink" Target="http://www.nytimes.com/2011/11/01/science/telling-the-story-of-the-brains-cacophony-of-competing-voices.html?pagewanted=all" TargetMode="External"/><Relationship Id="rId2" Type="http://schemas.openxmlformats.org/officeDocument/2006/relationships/hyperlink" Target="https://en.wikipedia.org/wiki/Black_Elk_Speaks" TargetMode="External"/><Relationship Id="rId1" Type="http://schemas.openxmlformats.org/officeDocument/2006/relationships/slideLayout" Target="../slideLayouts/slideLayout112.xml"/><Relationship Id="rId6" Type="http://schemas.openxmlformats.org/officeDocument/2006/relationships/hyperlink" Target="http://www.dana.org/Cerebrum/Default.aspx?id=39343" TargetMode="External"/><Relationship Id="rId5" Type="http://schemas.openxmlformats.org/officeDocument/2006/relationships/hyperlink" Target="https://www.youtube.com/watch?v=lfGwsAdS9Dc" TargetMode="External"/><Relationship Id="rId4" Type="http://schemas.openxmlformats.org/officeDocument/2006/relationships/hyperlink" Target="http://www.informationphilosopher.com/solutions/scientists/gazzaniga/" TargetMode="External"/><Relationship Id="rId9" Type="http://schemas.openxmlformats.org/officeDocument/2006/relationships/hyperlink" Target="http://bigthink.com/users/michaelgazzaniga"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clbb.mgh.harvard.edu/criminal-responsibility/" TargetMode="External"/><Relationship Id="rId13" Type="http://schemas.openxmlformats.org/officeDocument/2006/relationships/hyperlink" Target="http://www.youtube.com/watch?v=Tq1-ZxV9Dc4" TargetMode="External"/><Relationship Id="rId3" Type="http://schemas.openxmlformats.org/officeDocument/2006/relationships/hyperlink" Target="http://www.psychologytoday.com/blog/the-superhuman-mind/201211/split-brains" TargetMode="External"/><Relationship Id="rId7" Type="http://schemas.openxmlformats.org/officeDocument/2006/relationships/hyperlink" Target="http://bigthink.com/users/michaelgazzaniga" TargetMode="External"/><Relationship Id="rId12" Type="http://schemas.openxmlformats.org/officeDocument/2006/relationships/hyperlink" Target="http://www.pbs.org/wgbh/nova/education/body/mirror-neurons.html" TargetMode="External"/><Relationship Id="rId2" Type="http://schemas.openxmlformats.org/officeDocument/2006/relationships/hyperlink" Target="http://www.medclip.com/index.php?page=videos&amp;section=view&amp;vid_id=103271" TargetMode="External"/><Relationship Id="rId1" Type="http://schemas.openxmlformats.org/officeDocument/2006/relationships/slideLayout" Target="../slideLayouts/slideLayout112.xml"/><Relationship Id="rId6" Type="http://schemas.openxmlformats.org/officeDocument/2006/relationships/hyperlink" Target="http://www.nytimes.com/2011/11/01/science/telling-the-story-of-the-brains-cacophony-of-competing-voices.html?pagewanted=all&amp;_r=0" TargetMode="External"/><Relationship Id="rId11" Type="http://schemas.openxmlformats.org/officeDocument/2006/relationships/hyperlink" Target="http://www.psychologicalscience.org/index.php/news/releases/monkey-see-monkey-do-the-role-of-mirror-neurons-in-human-behavior.html" TargetMode="External"/><Relationship Id="rId5" Type="http://schemas.openxmlformats.org/officeDocument/2006/relationships/hyperlink" Target="http://brainmind.com/Brain3.html" TargetMode="External"/><Relationship Id="rId10" Type="http://schemas.openxmlformats.org/officeDocument/2006/relationships/hyperlink" Target="http://www.scientificamerican.com/article/do-brain-scans-comatose-patients-reveal-conscious-state/" TargetMode="External"/><Relationship Id="rId4" Type="http://schemas.openxmlformats.org/officeDocument/2006/relationships/hyperlink" Target="http://www.its.caltech.edu/~jbogen/text/ref130.htm" TargetMode="External"/><Relationship Id="rId9" Type="http://schemas.openxmlformats.org/officeDocument/2006/relationships/hyperlink" Target="http://www.medpagetoday.com/Neurology/HeadTrauma/40947" TargetMode="External"/><Relationship Id="rId14" Type="http://schemas.openxmlformats.org/officeDocument/2006/relationships/hyperlink" Target="http://news.mit.edu/2011/hippocampus-memory-genes-1222"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www.youtube.com/watch?v=4p_f7Df2-oM&amp;feature=related" TargetMode="External"/><Relationship Id="rId2" Type="http://schemas.openxmlformats.org/officeDocument/2006/relationships/hyperlink" Target="http://www.youtube.com/watch?v=20Ov0cDPZy8" TargetMode="External"/><Relationship Id="rId1" Type="http://schemas.openxmlformats.org/officeDocument/2006/relationships/slideLayout" Target="../slideLayouts/slideLayout234.xml"/><Relationship Id="rId5" Type="http://schemas.openxmlformats.org/officeDocument/2006/relationships/hyperlink" Target="http://www.youtube.com/watch?v=VjbCp7w5Oww" TargetMode="External"/><Relationship Id="rId4" Type="http://schemas.openxmlformats.org/officeDocument/2006/relationships/hyperlink" Target="http://www.youtube.com/watch?v=_PkzsMak6P8&amp;ob=nb_av2e"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79.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285.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6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79.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extLst>
              <a:ext uri="{BEBA8EAE-BF5A-486C-A8C5-ECC9F3942E4B}">
                <a14:imgProps xmlns:a14="http://schemas.microsoft.com/office/drawing/2010/main">
                  <a14:imgLayer r:embed="rId3">
                    <a14:imgEffect>
                      <a14:saturation sat="400000"/>
                    </a14:imgEffect>
                  </a14:imgLayer>
                </a14:imgProps>
              </a:ext>
            </a:extLst>
          </a:blip>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90800" y="1600200"/>
            <a:ext cx="6160294" cy="2421464"/>
          </a:xfrm>
        </p:spPr>
        <p:txBody>
          <a:bodyPr/>
          <a:lstStyle/>
          <a:p>
            <a:pPr algn="l"/>
            <a:r>
              <a:rPr lang="en-US" dirty="0" smtClean="0">
                <a:latin typeface="Baskerville Old Face" panose="02020602080505020303" pitchFamily="18" charset="0"/>
              </a:rPr>
              <a:t>Dreams, Dreaming and the Subconscious</a:t>
            </a:r>
            <a:br>
              <a:rPr lang="en-US" dirty="0" smtClean="0">
                <a:latin typeface="Baskerville Old Face" panose="02020602080505020303" pitchFamily="18" charset="0"/>
              </a:rPr>
            </a:br>
            <a:endParaRPr lang="en-US" dirty="0">
              <a:latin typeface="Baskerville Old Face" panose="02020602080505020303" pitchFamily="18" charset="0"/>
            </a:endParaRPr>
          </a:p>
        </p:txBody>
      </p:sp>
    </p:spTree>
    <p:extLst>
      <p:ext uri="{BB962C8B-B14F-4D97-AF65-F5344CB8AC3E}">
        <p14:creationId xmlns:p14="http://schemas.microsoft.com/office/powerpoint/2010/main" val="15033475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09600"/>
            <a:ext cx="9144000" cy="2057400"/>
          </a:xfrm>
        </p:spPr>
        <p:txBody>
          <a:bodyPr>
            <a:noAutofit/>
          </a:bodyPr>
          <a:lstStyle/>
          <a:p>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400" dirty="0" smtClean="0"/>
              <a:t> </a:t>
            </a:r>
            <a:r>
              <a:rPr lang="en-US" sz="2800" b="1" cap="small" dirty="0" smtClean="0">
                <a:latin typeface="Microsoft YaHei UI Light" panose="020B0502040204020203" pitchFamily="34" charset="-122"/>
                <a:ea typeface="Microsoft YaHei UI Light" panose="020B0502040204020203" pitchFamily="34" charset="-122"/>
              </a:rPr>
              <a:t>Marc Chagall </a:t>
            </a:r>
            <a:r>
              <a:rPr lang="en-US" sz="2400" cap="small" dirty="0" smtClean="0">
                <a:latin typeface="Perpetua Titling MT" panose="02020502060505020804" pitchFamily="18" charset="0"/>
              </a:rPr>
              <a:t/>
            </a:r>
            <a:br>
              <a:rPr lang="en-US" sz="2400" cap="small" dirty="0" smtClean="0">
                <a:latin typeface="Perpetua Titling MT" panose="02020502060505020804" pitchFamily="18" charset="0"/>
              </a:rPr>
            </a:br>
            <a:r>
              <a:rPr lang="en-US" sz="2000" cap="small" dirty="0" smtClean="0">
                <a:latin typeface="+mn-lt"/>
              </a:rPr>
              <a:t>H</a:t>
            </a:r>
            <a:r>
              <a:rPr lang="en-US" sz="2000" b="1" cap="none" dirty="0" smtClean="0">
                <a:latin typeface="+mn-lt"/>
              </a:rPr>
              <a:t>is paintings have a few distinct images  in an unlikely association that would be       bizarre in real life, but typical of images we see in dreams.</a:t>
            </a:r>
            <a:r>
              <a:rPr lang="en-US" sz="2000" b="1" cap="none" dirty="0">
                <a:latin typeface="+mn-lt"/>
              </a:rPr>
              <a:t> </a:t>
            </a:r>
            <a:r>
              <a:rPr lang="en-US" sz="2000" b="1" cap="none" dirty="0" smtClean="0">
                <a:latin typeface="+mn-lt"/>
              </a:rPr>
              <a:t> </a:t>
            </a:r>
            <a:br>
              <a:rPr lang="en-US" sz="2000" b="1" cap="none" dirty="0" smtClean="0">
                <a:latin typeface="+mn-lt"/>
              </a:rPr>
            </a:br>
            <a:r>
              <a:rPr lang="en-US" sz="2000" b="1" cap="none" dirty="0" smtClean="0">
                <a:latin typeface="+mn-lt"/>
              </a:rPr>
              <a:t>His spontaneity and ability to express a dream-world is why his work is so loved </a:t>
            </a:r>
            <a:endParaRPr lang="en-US" sz="2000" b="1" cap="none" dirty="0">
              <a:latin typeface="+mn-lt"/>
            </a:endParaRPr>
          </a:p>
        </p:txBody>
      </p:sp>
      <p:pic>
        <p:nvPicPr>
          <p:cNvPr id="4" name="Content Placeholder 3" descr="Chagall.jpg"/>
          <p:cNvPicPr>
            <a:picLocks noGrp="1" noChangeAspect="1"/>
          </p:cNvPicPr>
          <p:nvPr>
            <p:ph idx="4294967295"/>
          </p:nvPr>
        </p:nvPicPr>
        <p:blipFill>
          <a:blip r:embed="rId2" cstate="print"/>
          <a:stretch>
            <a:fillRect/>
          </a:stretch>
        </p:blipFill>
        <p:spPr>
          <a:xfrm>
            <a:off x="0" y="1981200"/>
            <a:ext cx="5830888" cy="4257675"/>
          </a:xfrm>
        </p:spPr>
      </p:pic>
      <p:sp>
        <p:nvSpPr>
          <p:cNvPr id="3" name="AutoShape 2" descr="Image result for chagall paintings with a viol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Tree>
    <p:extLst>
      <p:ext uri="{BB962C8B-B14F-4D97-AF65-F5344CB8AC3E}">
        <p14:creationId xmlns:p14="http://schemas.microsoft.com/office/powerpoint/2010/main" val="3841975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200000" scaled="0"/>
          <a:tileRect/>
        </a:gradFill>
        <a:effectLst/>
      </p:bgPr>
    </p:bg>
    <p:spTree>
      <p:nvGrpSpPr>
        <p:cNvPr id="1" name=""/>
        <p:cNvGrpSpPr/>
        <p:nvPr/>
      </p:nvGrpSpPr>
      <p:grpSpPr>
        <a:xfrm>
          <a:off x="0" y="0"/>
          <a:ext cx="0" cy="0"/>
          <a:chOff x="0" y="0"/>
          <a:chExt cx="0" cy="0"/>
        </a:xfrm>
      </p:grpSpPr>
      <p:pic>
        <p:nvPicPr>
          <p:cNvPr id="3" name="Picture 6" descr="http://fc05.deviantart.net/fs38/f/2008/324/1/c/The_Spinning_Dancer_by_Leonidafremo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149286"/>
            <a:ext cx="2781300" cy="4267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19400" y="587298"/>
            <a:ext cx="3779561" cy="387286"/>
          </a:xfrm>
          <a:prstGeom prst="rect">
            <a:avLst/>
          </a:prstGeom>
          <a:noFill/>
        </p:spPr>
        <p:txBody>
          <a:bodyPr wrap="none" rtlCol="0">
            <a:spAutoFit/>
          </a:bodyPr>
          <a:lstStyle/>
          <a:p>
            <a:pPr marL="18288">
              <a:lnSpc>
                <a:spcPts val="2300"/>
              </a:lnSpc>
              <a:buClr>
                <a:srgbClr val="629DD1"/>
              </a:buClr>
              <a:buSzPct val="80000"/>
            </a:pPr>
            <a:r>
              <a:rPr lang="en-US" sz="2000" dirty="0">
                <a:solidFill>
                  <a:srgbClr val="242852">
                    <a:shade val="30000"/>
                    <a:satMod val="150000"/>
                  </a:srgbClr>
                </a:solidFill>
              </a:rPr>
              <a:t>Left Brain </a:t>
            </a:r>
            <a:r>
              <a:rPr lang="en-US" sz="2000" dirty="0" smtClean="0">
                <a:solidFill>
                  <a:srgbClr val="242852">
                    <a:shade val="30000"/>
                    <a:satMod val="150000"/>
                  </a:srgbClr>
                </a:solidFill>
              </a:rPr>
              <a:t>Right, Brain or a Genius!</a:t>
            </a:r>
            <a:endParaRPr lang="en-US" sz="2000" dirty="0">
              <a:solidFill>
                <a:srgbClr val="242852">
                  <a:shade val="30000"/>
                  <a:satMod val="150000"/>
                </a:srgbClr>
              </a:solidFill>
            </a:endParaRPr>
          </a:p>
        </p:txBody>
      </p:sp>
    </p:spTree>
    <p:extLst>
      <p:ext uri="{BB962C8B-B14F-4D97-AF65-F5344CB8AC3E}">
        <p14:creationId xmlns:p14="http://schemas.microsoft.com/office/powerpoint/2010/main" val="24474989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cer.jpeg"/>
          <p:cNvPicPr>
            <a:picLocks noChangeAspect="1"/>
          </p:cNvPicPr>
          <p:nvPr/>
        </p:nvPicPr>
        <p:blipFill>
          <a:blip r:embed="rId3" cstate="print"/>
          <a:stretch>
            <a:fillRect/>
          </a:stretch>
        </p:blipFill>
        <p:spPr>
          <a:xfrm>
            <a:off x="3733800" y="1534886"/>
            <a:ext cx="1676400" cy="1701546"/>
          </a:xfrm>
          <a:prstGeom prst="rect">
            <a:avLst/>
          </a:prstGeom>
        </p:spPr>
      </p:pic>
      <p:sp>
        <p:nvSpPr>
          <p:cNvPr id="3" name="Rectangle 2"/>
          <p:cNvSpPr/>
          <p:nvPr/>
        </p:nvSpPr>
        <p:spPr>
          <a:xfrm>
            <a:off x="1295400" y="5867438"/>
            <a:ext cx="7162800" cy="830997"/>
          </a:xfrm>
          <a:prstGeom prst="rect">
            <a:avLst/>
          </a:prstGeom>
        </p:spPr>
        <p:txBody>
          <a:bodyPr wrap="square">
            <a:spAutoFit/>
          </a:bodyPr>
          <a:lstStyle/>
          <a:p>
            <a:endParaRPr lang="en-US" sz="1200" dirty="0">
              <a:solidFill>
                <a:srgbClr val="0070C0"/>
              </a:solidFill>
            </a:endParaRPr>
          </a:p>
          <a:p>
            <a:endParaRPr lang="en-US" sz="1200" dirty="0">
              <a:solidFill>
                <a:prstClr val="black"/>
              </a:solidFill>
            </a:endParaRPr>
          </a:p>
          <a:p>
            <a:r>
              <a:rPr lang="en-US" sz="1200" dirty="0">
                <a:solidFill>
                  <a:prstClr val="black"/>
                </a:solidFill>
              </a:rPr>
              <a:t> </a:t>
            </a:r>
          </a:p>
          <a:p>
            <a:endParaRPr lang="en-US" sz="1200" dirty="0">
              <a:solidFill>
                <a:prstClr val="black"/>
              </a:solidFill>
            </a:endParaRPr>
          </a:p>
        </p:txBody>
      </p:sp>
      <p:sp>
        <p:nvSpPr>
          <p:cNvPr id="4" name="TextBox 3"/>
          <p:cNvSpPr txBox="1"/>
          <p:nvPr/>
        </p:nvSpPr>
        <p:spPr>
          <a:xfrm>
            <a:off x="3733800" y="3737912"/>
            <a:ext cx="2044150" cy="461665"/>
          </a:xfrm>
          <a:prstGeom prst="rect">
            <a:avLst/>
          </a:prstGeom>
          <a:noFill/>
        </p:spPr>
        <p:txBody>
          <a:bodyPr wrap="none" rtlCol="0">
            <a:spAutoFit/>
          </a:bodyPr>
          <a:lstStyle/>
          <a:p>
            <a:pPr algn="ctr"/>
            <a:r>
              <a:rPr lang="en-US" sz="2400" b="1" dirty="0">
                <a:solidFill>
                  <a:srgbClr val="7030A0"/>
                </a:solidFill>
              </a:rPr>
              <a:t>individuation</a:t>
            </a:r>
          </a:p>
        </p:txBody>
      </p:sp>
      <p:sp>
        <p:nvSpPr>
          <p:cNvPr id="5" name="Rectangle 4"/>
          <p:cNvSpPr/>
          <p:nvPr/>
        </p:nvSpPr>
        <p:spPr>
          <a:xfrm>
            <a:off x="1066800" y="5002043"/>
            <a:ext cx="8001000" cy="110799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prstClr val="black"/>
                </a:solidFill>
                <a:effectLst/>
                <a:uLnTx/>
                <a:uFillTx/>
                <a:hlinkClick r:id="rId4"/>
              </a:rPr>
              <a:t>http://scienceblogs.com/cognitivedaily/2008/10/casual_fridays_tk421_why_cant.php</a:t>
            </a:r>
            <a:endParaRPr kumimoji="0" lang="en-US" sz="11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prstClr val="black"/>
                </a:solidFill>
                <a:effectLst/>
                <a:uLnTx/>
                <a:uFillTx/>
                <a:hlinkClick r:id=""/>
              </a:rPr>
              <a:t>http://www.procreo.jp/labo/labo13.html</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prstClr val="black"/>
              </a:solidFill>
              <a:effectLst/>
              <a:uLnTx/>
              <a:uFillTx/>
              <a:hlinkClick r:id=""/>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prstClr val="black"/>
                </a:solidFill>
                <a:effectLst/>
                <a:uLnTx/>
                <a:uFillTx/>
                <a:hlinkClick r:id=""/>
              </a:rPr>
              <a:t>http://www.dailymail.co.uk/sciencetech/article-4052708/Which-way-think-dancer-spinning-Researchers-explain-latest-hit-optical-illusion-genius.html</a:t>
            </a:r>
            <a:endParaRPr kumimoji="0" lang="en-US" sz="1100" b="0" i="0" u="none" strike="noStrike" kern="0" cap="none" spc="0" normalizeH="0" baseline="0" noProof="0" dirty="0">
              <a:ln>
                <a:noFill/>
              </a:ln>
              <a:solidFill>
                <a:prstClr val="black"/>
              </a:solidFill>
              <a:effectLst/>
              <a:uLnTx/>
              <a:uFillTx/>
              <a:hlinkClick r:id=""/>
            </a:endParaRPr>
          </a:p>
        </p:txBody>
      </p:sp>
    </p:spTree>
    <p:extLst>
      <p:ext uri="{BB962C8B-B14F-4D97-AF65-F5344CB8AC3E}">
        <p14:creationId xmlns:p14="http://schemas.microsoft.com/office/powerpoint/2010/main" val="387964526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800" b="1" dirty="0" err="1" smtClean="0">
                <a:solidFill>
                  <a:srgbClr val="7030A0"/>
                </a:solidFill>
              </a:rPr>
              <a:t>Bistable</a:t>
            </a:r>
            <a:r>
              <a:rPr lang="en-US" sz="2800" b="1" dirty="0" smtClean="0">
                <a:solidFill>
                  <a:srgbClr val="7030A0"/>
                </a:solidFill>
              </a:rPr>
              <a:t> Perception /</a:t>
            </a:r>
            <a:r>
              <a:rPr lang="en-US" sz="2800" b="1" dirty="0" err="1" smtClean="0">
                <a:solidFill>
                  <a:srgbClr val="7030A0"/>
                </a:solidFill>
              </a:rPr>
              <a:t>Multistable</a:t>
            </a:r>
            <a:r>
              <a:rPr lang="en-US" sz="2800" b="1" dirty="0" smtClean="0">
                <a:solidFill>
                  <a:srgbClr val="7030A0"/>
                </a:solidFill>
              </a:rPr>
              <a:t> Perception</a:t>
            </a:r>
            <a:endParaRPr lang="en-US" sz="2800" b="1" dirty="0">
              <a:solidFill>
                <a:srgbClr val="7030A0"/>
              </a:solidFill>
            </a:endParaRPr>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1410493"/>
            <a:ext cx="1828800" cy="2457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9485"/>
          <a:stretch/>
        </p:blipFill>
        <p:spPr bwMode="auto">
          <a:xfrm>
            <a:off x="3081124" y="2155371"/>
            <a:ext cx="3305393" cy="2824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1219200" y="5562600"/>
            <a:ext cx="7576498" cy="707886"/>
          </a:xfrm>
          <a:prstGeom prst="rect">
            <a:avLst/>
          </a:prstGeom>
          <a:noFill/>
        </p:spPr>
        <p:txBody>
          <a:bodyPr wrap="none" rtlCol="0">
            <a:spAutoFit/>
          </a:bodyPr>
          <a:lstStyle/>
          <a:p>
            <a:r>
              <a:rPr lang="en-US" sz="2000" dirty="0" smtClean="0">
                <a:solidFill>
                  <a:srgbClr val="292934"/>
                </a:solidFill>
              </a:rPr>
              <a:t>The images are </a:t>
            </a:r>
            <a:r>
              <a:rPr lang="en-US" sz="2000" dirty="0" err="1" smtClean="0">
                <a:solidFill>
                  <a:srgbClr val="292934"/>
                </a:solidFill>
              </a:rPr>
              <a:t>bistable</a:t>
            </a:r>
            <a:r>
              <a:rPr lang="en-US" sz="2000" dirty="0" smtClean="0">
                <a:solidFill>
                  <a:srgbClr val="292934"/>
                </a:solidFill>
              </a:rPr>
              <a:t> perceptions, in which the brain spontaneously </a:t>
            </a:r>
          </a:p>
          <a:p>
            <a:r>
              <a:rPr lang="en-US" sz="2000" dirty="0" smtClean="0">
                <a:solidFill>
                  <a:srgbClr val="292934"/>
                </a:solidFill>
              </a:rPr>
              <a:t>switches between two interpretations of the same ambiguous stimulus</a:t>
            </a:r>
            <a:endParaRPr lang="en-US" sz="2000" dirty="0">
              <a:solidFill>
                <a:srgbClr val="292934"/>
              </a:solidFill>
            </a:endParaRPr>
          </a:p>
        </p:txBody>
      </p:sp>
      <p:sp>
        <p:nvSpPr>
          <p:cNvPr id="16" name="TextBox 15"/>
          <p:cNvSpPr txBox="1"/>
          <p:nvPr/>
        </p:nvSpPr>
        <p:spPr>
          <a:xfrm>
            <a:off x="4038600" y="4853669"/>
            <a:ext cx="1610890" cy="369332"/>
          </a:xfrm>
          <a:prstGeom prst="rect">
            <a:avLst/>
          </a:prstGeom>
          <a:noFill/>
        </p:spPr>
        <p:txBody>
          <a:bodyPr wrap="none" rtlCol="0">
            <a:spAutoFit/>
          </a:bodyPr>
          <a:lstStyle/>
          <a:p>
            <a:r>
              <a:rPr lang="en-US" b="1" dirty="0" smtClean="0">
                <a:solidFill>
                  <a:srgbClr val="292934"/>
                </a:solidFill>
              </a:rPr>
              <a:t>Necker Cube</a:t>
            </a:r>
            <a:endParaRPr lang="en-US" b="1" dirty="0">
              <a:solidFill>
                <a:srgbClr val="292934"/>
              </a:solidFill>
            </a:endParaRPr>
          </a:p>
        </p:txBody>
      </p:sp>
      <p:sp>
        <p:nvSpPr>
          <p:cNvPr id="17" name="TextBox 16"/>
          <p:cNvSpPr txBox="1"/>
          <p:nvPr/>
        </p:nvSpPr>
        <p:spPr>
          <a:xfrm>
            <a:off x="6364746" y="4114800"/>
            <a:ext cx="2662908" cy="369332"/>
          </a:xfrm>
          <a:prstGeom prst="rect">
            <a:avLst/>
          </a:prstGeom>
          <a:noFill/>
        </p:spPr>
        <p:txBody>
          <a:bodyPr wrap="none" rtlCol="0">
            <a:spAutoFit/>
          </a:bodyPr>
          <a:lstStyle/>
          <a:p>
            <a:r>
              <a:rPr lang="en-US" b="1" dirty="0" smtClean="0">
                <a:solidFill>
                  <a:srgbClr val="292934"/>
                </a:solidFill>
              </a:rPr>
              <a:t>Rubin face-vase illusion</a:t>
            </a:r>
            <a:endParaRPr lang="en-US" b="1" dirty="0">
              <a:solidFill>
                <a:srgbClr val="292934"/>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410493"/>
            <a:ext cx="1884363"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45367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22613"/>
            <a:ext cx="3810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p:cNvSpPr>
            <a:spLocks noGrp="1"/>
          </p:cNvSpPr>
          <p:nvPr>
            <p:ph type="title"/>
          </p:nvPr>
        </p:nvSpPr>
        <p:spPr>
          <a:xfrm>
            <a:off x="1143000" y="5236536"/>
            <a:ext cx="7848600" cy="1621464"/>
          </a:xfrm>
        </p:spPr>
        <p:txBody>
          <a:bodyPr>
            <a:normAutofit/>
          </a:bodyPr>
          <a:lstStyle/>
          <a:p>
            <a:pPr algn="l"/>
            <a:r>
              <a:rPr lang="en-US" sz="1600" dirty="0" smtClean="0"/>
              <a:t/>
            </a:r>
            <a:br>
              <a:rPr lang="en-US" sz="1600" dirty="0" smtClean="0"/>
            </a:br>
            <a:r>
              <a:rPr lang="en-US" sz="1600" dirty="0" smtClean="0"/>
              <a:t/>
            </a:r>
            <a:br>
              <a:rPr lang="en-US" sz="1600" dirty="0" smtClean="0"/>
            </a:br>
            <a:endParaRPr lang="en-US" sz="1600" dirty="0">
              <a:solidFill>
                <a:srgbClr val="002060"/>
              </a:solidFill>
            </a:endParaRPr>
          </a:p>
        </p:txBody>
      </p:sp>
      <p:sp>
        <p:nvSpPr>
          <p:cNvPr id="11" name="TextBox 10"/>
          <p:cNvSpPr txBox="1"/>
          <p:nvPr/>
        </p:nvSpPr>
        <p:spPr>
          <a:xfrm>
            <a:off x="838200" y="377556"/>
            <a:ext cx="8305800" cy="769441"/>
          </a:xfrm>
          <a:prstGeom prst="rect">
            <a:avLst/>
          </a:prstGeom>
          <a:noFill/>
        </p:spPr>
        <p:txBody>
          <a:bodyPr wrap="square" rtlCol="0">
            <a:spAutoFit/>
          </a:bodyPr>
          <a:lstStyle/>
          <a:p>
            <a:pPr algn="ctr"/>
            <a:r>
              <a:rPr lang="en-US" sz="2400" b="1" dirty="0">
                <a:solidFill>
                  <a:srgbClr val="0070C0"/>
                </a:solidFill>
              </a:rPr>
              <a:t>Gestalt Laws of Perceptual Organization</a:t>
            </a:r>
          </a:p>
          <a:p>
            <a:pPr algn="ctr"/>
            <a:r>
              <a:rPr lang="en-US" sz="2000" dirty="0">
                <a:solidFill>
                  <a:prstClr val="black"/>
                </a:solidFill>
              </a:rPr>
              <a:t>Our brains ignore contradictory information and fill gaps in with information.</a:t>
            </a:r>
            <a:endParaRPr lang="en-US" sz="2000" b="1" dirty="0">
              <a:solidFill>
                <a:prstClr val="black"/>
              </a:solidFill>
            </a:endParaRPr>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6225" y="1828800"/>
            <a:ext cx="2190750" cy="1989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827759"/>
            <a:ext cx="231457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219200" y="5650975"/>
            <a:ext cx="4572000" cy="923330"/>
          </a:xfrm>
          <a:prstGeom prst="rect">
            <a:avLst/>
          </a:prstGeom>
        </p:spPr>
        <p:txBody>
          <a:bodyPr>
            <a:spAutoFit/>
          </a:bodyPr>
          <a:lstStyle/>
          <a:p>
            <a:r>
              <a:rPr lang="en-US" b="1" dirty="0">
                <a:solidFill>
                  <a:srgbClr val="C00000"/>
                </a:solidFill>
                <a:effectLst>
                  <a:outerShdw blurRad="50000" dist="30000" dir="5400000" algn="tl" rotWithShape="0">
                    <a:srgbClr val="000000">
                      <a:alpha val="30000"/>
                    </a:srgbClr>
                  </a:outerShdw>
                </a:effectLst>
              </a:rPr>
              <a:t>Confabulation</a:t>
            </a:r>
            <a:r>
              <a:rPr lang="en-US" b="1" dirty="0">
                <a:solidFill>
                  <a:srgbClr val="0070C0"/>
                </a:solidFill>
                <a:effectLst>
                  <a:outerShdw blurRad="50000" dist="30000" dir="5400000" algn="tl" rotWithShape="0">
                    <a:srgbClr val="000000">
                      <a:alpha val="30000"/>
                    </a:srgbClr>
                  </a:outerShdw>
                </a:effectLst>
              </a:rPr>
              <a:t>:    (</a:t>
            </a:r>
            <a:r>
              <a:rPr lang="en-US" b="1" i="1" dirty="0">
                <a:solidFill>
                  <a:srgbClr val="0070C0"/>
                </a:solidFill>
                <a:effectLst>
                  <a:outerShdw blurRad="50000" dist="30000" dir="5400000" algn="tl" rotWithShape="0">
                    <a:srgbClr val="000000">
                      <a:alpha val="30000"/>
                    </a:srgbClr>
                  </a:outerShdw>
                </a:effectLst>
              </a:rPr>
              <a:t>Psychology</a:t>
            </a:r>
            <a:r>
              <a:rPr lang="en-US" b="1" dirty="0">
                <a:solidFill>
                  <a:srgbClr val="0070C0"/>
                </a:solidFill>
                <a:effectLst>
                  <a:outerShdw blurRad="50000" dist="30000" dir="5400000" algn="tl" rotWithShape="0">
                    <a:srgbClr val="000000">
                      <a:alpha val="30000"/>
                    </a:srgbClr>
                  </a:outerShdw>
                </a:effectLst>
              </a:rPr>
              <a:t> )</a:t>
            </a:r>
            <a:r>
              <a:rPr lang="en-US" b="1" dirty="0">
                <a:solidFill>
                  <a:srgbClr val="002060"/>
                </a:solidFill>
                <a:effectLst>
                  <a:outerShdw blurRad="50000" dist="30000" dir="5400000" algn="tl" rotWithShape="0">
                    <a:srgbClr val="000000">
                      <a:alpha val="30000"/>
                    </a:srgbClr>
                  </a:outerShdw>
                </a:effectLst>
              </a:rPr>
              <a:t/>
            </a:r>
            <a:br>
              <a:rPr lang="en-US" b="1" dirty="0">
                <a:solidFill>
                  <a:srgbClr val="002060"/>
                </a:solidFill>
                <a:effectLst>
                  <a:outerShdw blurRad="50000" dist="30000" dir="5400000" algn="tl" rotWithShape="0">
                    <a:srgbClr val="000000">
                      <a:alpha val="30000"/>
                    </a:srgbClr>
                  </a:outerShdw>
                </a:effectLst>
              </a:rPr>
            </a:br>
            <a:r>
              <a:rPr lang="en-US" b="1" dirty="0">
                <a:solidFill>
                  <a:srgbClr val="002060"/>
                </a:solidFill>
                <a:effectLst>
                  <a:outerShdw blurRad="50000" dist="30000" dir="5400000" algn="tl" rotWithShape="0">
                    <a:srgbClr val="000000">
                      <a:alpha val="30000"/>
                    </a:srgbClr>
                  </a:outerShdw>
                </a:effectLst>
              </a:rPr>
              <a:t>To fill gaps in one's memory with fabrications that you believe to be facts.</a:t>
            </a:r>
            <a:endParaRPr lang="en-US" sz="2000" dirty="0">
              <a:solidFill>
                <a:prstClr val="black"/>
              </a:solidFill>
            </a:endParaRPr>
          </a:p>
        </p:txBody>
      </p:sp>
      <p:sp>
        <p:nvSpPr>
          <p:cNvPr id="2" name="Rectangle 1"/>
          <p:cNvSpPr/>
          <p:nvPr/>
        </p:nvSpPr>
        <p:spPr>
          <a:xfrm>
            <a:off x="5715001" y="5184570"/>
            <a:ext cx="3124200" cy="923330"/>
          </a:xfrm>
          <a:prstGeom prst="rect">
            <a:avLst/>
          </a:prstGeom>
        </p:spPr>
        <p:txBody>
          <a:bodyPr wrap="square">
            <a:spAutoFit/>
          </a:bodyPr>
          <a:lstStyle/>
          <a:p>
            <a:r>
              <a:rPr lang="en-US" b="1" dirty="0"/>
              <a:t>Gestalt Psychology: </a:t>
            </a:r>
            <a:endParaRPr lang="en-US" b="1" dirty="0" smtClean="0"/>
          </a:p>
          <a:p>
            <a:r>
              <a:rPr lang="en-US" dirty="0" smtClean="0"/>
              <a:t>The </a:t>
            </a:r>
            <a:r>
              <a:rPr lang="en-US" dirty="0"/>
              <a:t>whole is greater than the sum of its parts</a:t>
            </a:r>
          </a:p>
        </p:txBody>
      </p:sp>
    </p:spTree>
    <p:extLst>
      <p:ext uri="{BB962C8B-B14F-4D97-AF65-F5344CB8AC3E}">
        <p14:creationId xmlns:p14="http://schemas.microsoft.com/office/powerpoint/2010/main" val="34825835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12000">
              <a:srgbClr val="8488C4"/>
            </a:gs>
            <a:gs pos="53000">
              <a:srgbClr val="D4DEFF"/>
            </a:gs>
            <a:gs pos="78000">
              <a:srgbClr val="D4DEFF"/>
            </a:gs>
            <a:gs pos="97000">
              <a:srgbClr val="0070C0"/>
            </a:gs>
          </a:gsLst>
          <a:lin ang="6600000" scaled="0"/>
        </a:gra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325755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6"/>
          <p:cNvSpPr>
            <a:spLocks noGrp="1"/>
          </p:cNvSpPr>
          <p:nvPr>
            <p:ph type="title"/>
          </p:nvPr>
        </p:nvSpPr>
        <p:spPr>
          <a:xfrm>
            <a:off x="4953000" y="685800"/>
            <a:ext cx="3886200" cy="1371600"/>
          </a:xfrm>
        </p:spPr>
        <p:txBody>
          <a:bodyPr>
            <a:normAutofit fontScale="90000"/>
          </a:bodyPr>
          <a:lstStyle/>
          <a:p>
            <a:r>
              <a:rPr lang="en-US" dirty="0" smtClean="0"/>
              <a:t/>
            </a:r>
            <a:br>
              <a:rPr lang="en-US" dirty="0" smtClean="0"/>
            </a:br>
            <a:r>
              <a:rPr lang="en-US" dirty="0"/>
              <a:t/>
            </a:r>
            <a:br>
              <a:rPr lang="en-US" dirty="0"/>
            </a:br>
            <a:r>
              <a:rPr lang="en-US" dirty="0" smtClean="0"/>
              <a:t>  </a:t>
            </a:r>
            <a:r>
              <a:rPr lang="en-US" sz="3100" b="1" dirty="0" smtClean="0"/>
              <a:t>what’s  MISSING  ?</a:t>
            </a:r>
            <a:br>
              <a:rPr lang="en-US" sz="3100" b="1" dirty="0" smtClean="0"/>
            </a:br>
            <a:r>
              <a:rPr lang="en-US" sz="3100" b="1" dirty="0"/>
              <a:t> </a:t>
            </a:r>
            <a:r>
              <a:rPr lang="en-US" sz="3100" b="1" dirty="0" smtClean="0"/>
              <a:t>   </a:t>
            </a:r>
            <a:r>
              <a:rPr lang="en-US" sz="3100" b="1" dirty="0"/>
              <a:t> </a:t>
            </a:r>
            <a:r>
              <a:rPr lang="en-US" sz="3100" b="1" dirty="0" smtClean="0"/>
              <a:t>   YOUR PERSPECTIVE</a:t>
            </a:r>
            <a:br>
              <a:rPr lang="en-US" sz="3100" b="1" dirty="0" smtClean="0"/>
            </a:br>
            <a:r>
              <a:rPr lang="en-US" sz="3100" b="1" dirty="0"/>
              <a:t> </a:t>
            </a:r>
            <a:r>
              <a:rPr lang="en-US" sz="3100" b="1" dirty="0" smtClean="0"/>
              <a:t>        of  the  horizon  </a:t>
            </a:r>
            <a:r>
              <a:rPr lang="en-US" dirty="0" smtClean="0"/>
              <a:t>		 </a:t>
            </a:r>
            <a:endParaRPr lang="en-US" dirty="0"/>
          </a:p>
        </p:txBody>
      </p:sp>
      <p:sp>
        <p:nvSpPr>
          <p:cNvPr id="2" name="AutoShape 2" descr="Image result for spinning danc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 name="AutoShape 4" descr="Image result for spinning danc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Tree>
    <p:extLst>
      <p:ext uri="{BB962C8B-B14F-4D97-AF65-F5344CB8AC3E}">
        <p14:creationId xmlns:p14="http://schemas.microsoft.com/office/powerpoint/2010/main" val="41406665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0.tqn.com/d/psychology/1/0/C/1/continuity.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828800" y="609600"/>
            <a:ext cx="4114800" cy="41148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1066800" y="-152400"/>
            <a:ext cx="2362200" cy="990600"/>
          </a:xfrm>
        </p:spPr>
        <p:txBody>
          <a:bodyPr/>
          <a:lstStyle/>
          <a:p>
            <a:r>
              <a:rPr lang="en-US" sz="4300" b="0" cap="none" dirty="0" smtClean="0">
                <a:solidFill>
                  <a:srgbClr val="4F271C">
                    <a:satMod val="130000"/>
                  </a:srgbClr>
                </a:solidFill>
              </a:rPr>
              <a:t>Gestalt</a:t>
            </a:r>
            <a:endParaRPr lang="en-US" dirty="0"/>
          </a:p>
        </p:txBody>
      </p:sp>
      <p:sp>
        <p:nvSpPr>
          <p:cNvPr id="9" name="Rectangle 8"/>
          <p:cNvSpPr/>
          <p:nvPr/>
        </p:nvSpPr>
        <p:spPr>
          <a:xfrm>
            <a:off x="1219200" y="5410200"/>
            <a:ext cx="4572000" cy="923330"/>
          </a:xfrm>
          <a:prstGeom prst="rect">
            <a:avLst/>
          </a:prstGeom>
        </p:spPr>
        <p:txBody>
          <a:bodyPr>
            <a:spAutoFit/>
          </a:bodyPr>
          <a:lstStyle/>
          <a:p>
            <a:r>
              <a:rPr lang="en-US" b="1" dirty="0">
                <a:solidFill>
                  <a:srgbClr val="C00000"/>
                </a:solidFill>
                <a:effectLst>
                  <a:outerShdw blurRad="50000" dist="30000" dir="5400000" algn="tl" rotWithShape="0">
                    <a:srgbClr val="000000">
                      <a:alpha val="30000"/>
                    </a:srgbClr>
                  </a:outerShdw>
                </a:effectLst>
              </a:rPr>
              <a:t>Confabulation</a:t>
            </a:r>
            <a:r>
              <a:rPr lang="en-US" b="1" dirty="0">
                <a:solidFill>
                  <a:srgbClr val="0070C0"/>
                </a:solidFill>
                <a:effectLst>
                  <a:outerShdw blurRad="50000" dist="30000" dir="5400000" algn="tl" rotWithShape="0">
                    <a:srgbClr val="000000">
                      <a:alpha val="30000"/>
                    </a:srgbClr>
                  </a:outerShdw>
                </a:effectLst>
              </a:rPr>
              <a:t>:    (</a:t>
            </a:r>
            <a:r>
              <a:rPr lang="en-US" b="1" i="1" dirty="0">
                <a:solidFill>
                  <a:srgbClr val="0070C0"/>
                </a:solidFill>
                <a:effectLst>
                  <a:outerShdw blurRad="50000" dist="30000" dir="5400000" algn="tl" rotWithShape="0">
                    <a:srgbClr val="000000">
                      <a:alpha val="30000"/>
                    </a:srgbClr>
                  </a:outerShdw>
                </a:effectLst>
              </a:rPr>
              <a:t>Psychology</a:t>
            </a:r>
            <a:r>
              <a:rPr lang="en-US" b="1" dirty="0">
                <a:solidFill>
                  <a:srgbClr val="0070C0"/>
                </a:solidFill>
                <a:effectLst>
                  <a:outerShdw blurRad="50000" dist="30000" dir="5400000" algn="tl" rotWithShape="0">
                    <a:srgbClr val="000000">
                      <a:alpha val="30000"/>
                    </a:srgbClr>
                  </a:outerShdw>
                </a:effectLst>
              </a:rPr>
              <a:t> )</a:t>
            </a:r>
            <a:r>
              <a:rPr lang="en-US" b="1" dirty="0">
                <a:solidFill>
                  <a:srgbClr val="002060"/>
                </a:solidFill>
                <a:effectLst>
                  <a:outerShdw blurRad="50000" dist="30000" dir="5400000" algn="tl" rotWithShape="0">
                    <a:srgbClr val="000000">
                      <a:alpha val="30000"/>
                    </a:srgbClr>
                  </a:outerShdw>
                </a:effectLst>
              </a:rPr>
              <a:t/>
            </a:r>
            <a:br>
              <a:rPr lang="en-US" b="1" dirty="0">
                <a:solidFill>
                  <a:srgbClr val="002060"/>
                </a:solidFill>
                <a:effectLst>
                  <a:outerShdw blurRad="50000" dist="30000" dir="5400000" algn="tl" rotWithShape="0">
                    <a:srgbClr val="000000">
                      <a:alpha val="30000"/>
                    </a:srgbClr>
                  </a:outerShdw>
                </a:effectLst>
              </a:rPr>
            </a:br>
            <a:r>
              <a:rPr lang="en-US" b="1" dirty="0">
                <a:solidFill>
                  <a:srgbClr val="002060"/>
                </a:solidFill>
                <a:effectLst>
                  <a:outerShdw blurRad="50000" dist="30000" dir="5400000" algn="tl" rotWithShape="0">
                    <a:srgbClr val="000000">
                      <a:alpha val="30000"/>
                    </a:srgbClr>
                  </a:outerShdw>
                </a:effectLst>
              </a:rPr>
              <a:t>To fill gaps in one's memory with fabrications that you believe to be facts.</a:t>
            </a:r>
            <a:endParaRPr lang="en-US" sz="2000" dirty="0">
              <a:solidFill>
                <a:prstClr val="black"/>
              </a:solidFill>
            </a:endParaRPr>
          </a:p>
        </p:txBody>
      </p:sp>
    </p:spTree>
    <p:extLst>
      <p:ext uri="{BB962C8B-B14F-4D97-AF65-F5344CB8AC3E}">
        <p14:creationId xmlns:p14="http://schemas.microsoft.com/office/powerpoint/2010/main" val="26977442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98333">
              <a:srgbClr val="6F02AC"/>
            </a:gs>
            <a:gs pos="26000">
              <a:srgbClr val="EE3F17"/>
            </a:gs>
            <a:gs pos="66000">
              <a:srgbClr val="A603AB"/>
            </a:gs>
          </a:gsLst>
          <a:lin ang="13800000" scaled="0"/>
          <a:tileRect/>
        </a:gra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2743200" y="1981200"/>
            <a:ext cx="6400800" cy="2286000"/>
          </a:xfrm>
        </p:spPr>
        <p:txBody>
          <a:bodyPr/>
          <a:lstStyle/>
          <a:p>
            <a:r>
              <a:rPr lang="en-US" dirty="0" smtClean="0">
                <a:solidFill>
                  <a:srgbClr val="2002A2"/>
                </a:solidFill>
              </a:rPr>
              <a:t>POP-PSYCHOLOGY</a:t>
            </a:r>
            <a:br>
              <a:rPr lang="en-US" dirty="0" smtClean="0">
                <a:solidFill>
                  <a:srgbClr val="2002A2"/>
                </a:solidFill>
              </a:rPr>
            </a:br>
            <a:r>
              <a:rPr lang="en-US" dirty="0" smtClean="0">
                <a:solidFill>
                  <a:srgbClr val="2002A2"/>
                </a:solidFill>
              </a:rPr>
              <a:t>    and myths</a:t>
            </a:r>
            <a:endParaRPr lang="en-US" dirty="0">
              <a:solidFill>
                <a:srgbClr val="2002A2"/>
              </a:solidFill>
            </a:endParaRPr>
          </a:p>
        </p:txBody>
      </p:sp>
      <p:sp>
        <p:nvSpPr>
          <p:cNvPr id="13" name="TextBox 12"/>
          <p:cNvSpPr txBox="1"/>
          <p:nvPr/>
        </p:nvSpPr>
        <p:spPr>
          <a:xfrm>
            <a:off x="2654490" y="4267236"/>
            <a:ext cx="4934428" cy="1015663"/>
          </a:xfrm>
          <a:prstGeom prst="rect">
            <a:avLst/>
          </a:prstGeom>
          <a:noFill/>
        </p:spPr>
        <p:txBody>
          <a:bodyPr wrap="none" rtlCol="0">
            <a:spAutoFit/>
          </a:bodyPr>
          <a:lstStyle/>
          <a:p>
            <a:pPr marL="285750" indent="-285750">
              <a:buFont typeface="Arial" panose="020B0604020202020204" pitchFamily="34" charset="0"/>
              <a:buChar char="•"/>
            </a:pPr>
            <a:r>
              <a:rPr lang="en-US" sz="2000" dirty="0">
                <a:solidFill>
                  <a:srgbClr val="002060"/>
                </a:solidFill>
              </a:rPr>
              <a:t>We only use 10% of our brain</a:t>
            </a:r>
          </a:p>
          <a:p>
            <a:endParaRPr lang="en-US" sz="2000" dirty="0">
              <a:solidFill>
                <a:srgbClr val="002060"/>
              </a:solidFill>
            </a:endParaRPr>
          </a:p>
          <a:p>
            <a:pPr marL="285750" indent="-285750">
              <a:buFont typeface="Arial" panose="020B0604020202020204" pitchFamily="34" charset="0"/>
              <a:buChar char="•"/>
            </a:pPr>
            <a:r>
              <a:rPr lang="en-US" sz="2000" dirty="0">
                <a:solidFill>
                  <a:srgbClr val="002060"/>
                </a:solidFill>
              </a:rPr>
              <a:t>That we’re left brain or right brain thinkers</a:t>
            </a:r>
          </a:p>
        </p:txBody>
      </p:sp>
    </p:spTree>
    <p:extLst>
      <p:ext uri="{BB962C8B-B14F-4D97-AF65-F5344CB8AC3E}">
        <p14:creationId xmlns:p14="http://schemas.microsoft.com/office/powerpoint/2010/main" val="6630963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1127373"/>
            <a:ext cx="2850652" cy="369332"/>
          </a:xfrm>
          <a:prstGeom prst="rect">
            <a:avLst/>
          </a:prstGeom>
          <a:noFill/>
        </p:spPr>
        <p:txBody>
          <a:bodyPr wrap="none" rtlCol="0">
            <a:spAutoFit/>
          </a:bodyPr>
          <a:lstStyle/>
          <a:p>
            <a:r>
              <a:rPr lang="en-US" b="1" dirty="0">
                <a:solidFill>
                  <a:prstClr val="black"/>
                </a:solidFill>
              </a:rPr>
              <a:t>Wins a Nobel Prize 1981</a:t>
            </a:r>
          </a:p>
        </p:txBody>
      </p:sp>
      <p:sp>
        <p:nvSpPr>
          <p:cNvPr id="5" name="Rectangle 4"/>
          <p:cNvSpPr/>
          <p:nvPr/>
        </p:nvSpPr>
        <p:spPr>
          <a:xfrm>
            <a:off x="1524026" y="6386174"/>
            <a:ext cx="184731" cy="646331"/>
          </a:xfrm>
          <a:prstGeom prst="rect">
            <a:avLst/>
          </a:prstGeom>
        </p:spPr>
        <p:txBody>
          <a:bodyPr wrap="none">
            <a:spAutoFit/>
          </a:bodyPr>
          <a:lstStyle/>
          <a:p>
            <a:endParaRPr lang="en-US" dirty="0">
              <a:solidFill>
                <a:prstClr val="black"/>
              </a:solidFill>
            </a:endParaRPr>
          </a:p>
          <a:p>
            <a:endParaRPr lang="en-US" dirty="0">
              <a:solidFill>
                <a:prstClr val="black"/>
              </a:solidFill>
            </a:endParaRPr>
          </a:p>
        </p:txBody>
      </p:sp>
      <p:sp>
        <p:nvSpPr>
          <p:cNvPr id="4" name="Title 3"/>
          <p:cNvSpPr>
            <a:spLocks noGrp="1"/>
          </p:cNvSpPr>
          <p:nvPr>
            <p:ph type="title"/>
          </p:nvPr>
        </p:nvSpPr>
        <p:spPr>
          <a:xfrm>
            <a:off x="838200" y="144776"/>
            <a:ext cx="8229600" cy="1143000"/>
          </a:xfrm>
        </p:spPr>
        <p:txBody>
          <a:bodyPr>
            <a:normAutofit fontScale="90000"/>
          </a:bodyPr>
          <a:lstStyle/>
          <a:p>
            <a:r>
              <a:rPr lang="en-US" dirty="0" smtClean="0">
                <a:solidFill>
                  <a:srgbClr val="002060"/>
                </a:solidFill>
              </a:rPr>
              <a:t>The Split-Brain  </a:t>
            </a:r>
            <a:r>
              <a:rPr lang="en-US" sz="2700" dirty="0" smtClean="0"/>
              <a:t>(</a:t>
            </a:r>
            <a:r>
              <a:rPr lang="en-US" sz="2700" dirty="0" err="1" smtClean="0"/>
              <a:t>Gazzaniga</a:t>
            </a:r>
            <a:r>
              <a:rPr lang="en-US" sz="2700" dirty="0" smtClean="0"/>
              <a:t> &amp; Sperry at Cal-Tech)</a:t>
            </a:r>
            <a:endParaRPr lang="en-US" sz="2700" dirty="0"/>
          </a:p>
        </p:txBody>
      </p:sp>
      <p:pic>
        <p:nvPicPr>
          <p:cNvPr id="4098" name="Picture 2"/>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99000"/>
                    </a14:imgEffect>
                    <a14:imgEffect>
                      <a14:brightnessContrast contrast="5000"/>
                    </a14:imgEffect>
                  </a14:imgLayer>
                </a14:imgProps>
              </a:ext>
              <a:ext uri="{28A0092B-C50C-407E-A947-70E740481C1C}">
                <a14:useLocalDpi xmlns:a14="http://schemas.microsoft.com/office/drawing/2010/main" val="0"/>
              </a:ext>
            </a:extLst>
          </a:blip>
          <a:stretch>
            <a:fillRect/>
          </a:stretch>
        </p:blipFill>
        <p:spPr bwMode="auto">
          <a:xfrm>
            <a:off x="42518" y="1905000"/>
            <a:ext cx="9101509"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838200" y="6172200"/>
            <a:ext cx="6781800" cy="1015663"/>
          </a:xfrm>
          <a:prstGeom prst="rect">
            <a:avLst/>
          </a:prstGeom>
        </p:spPr>
        <p:txBody>
          <a:bodyPr wrap="square">
            <a:spAutoFit/>
          </a:bodyPr>
          <a:lstStyle/>
          <a:p>
            <a:endParaRPr lang="en-US" dirty="0" smtClean="0">
              <a:solidFill>
                <a:prstClr val="black"/>
              </a:solidFill>
              <a:hlinkClick r:id="rId5"/>
            </a:endParaRPr>
          </a:p>
          <a:p>
            <a:endParaRPr lang="en-US" sz="1400" dirty="0" smtClean="0">
              <a:solidFill>
                <a:prstClr val="black"/>
              </a:solidFill>
              <a:hlinkClick r:id=""/>
            </a:endParaRPr>
          </a:p>
          <a:p>
            <a:endParaRPr lang="en-US" sz="1400" dirty="0" smtClean="0">
              <a:solidFill>
                <a:prstClr val="black"/>
              </a:solidFill>
            </a:endParaRPr>
          </a:p>
          <a:p>
            <a:endParaRPr lang="en-US" sz="1400" dirty="0">
              <a:solidFill>
                <a:prstClr val="black"/>
              </a:solidFill>
            </a:endParaRPr>
          </a:p>
        </p:txBody>
      </p:sp>
      <p:sp>
        <p:nvSpPr>
          <p:cNvPr id="3" name="TextBox 2"/>
          <p:cNvSpPr txBox="1"/>
          <p:nvPr/>
        </p:nvSpPr>
        <p:spPr>
          <a:xfrm>
            <a:off x="1066800" y="5791725"/>
            <a:ext cx="6548075" cy="584775"/>
          </a:xfrm>
          <a:prstGeom prst="rect">
            <a:avLst/>
          </a:prstGeom>
          <a:noFill/>
        </p:spPr>
        <p:txBody>
          <a:bodyPr wrap="none" rtlCol="0">
            <a:spAutoFit/>
          </a:bodyPr>
          <a:lstStyle/>
          <a:p>
            <a:r>
              <a:rPr lang="en-US" sz="1600" dirty="0" smtClean="0"/>
              <a:t>4 minutes Dr. </a:t>
            </a:r>
            <a:r>
              <a:rPr lang="en-US" sz="1600" dirty="0" err="1" smtClean="0"/>
              <a:t>Gazzinga</a:t>
            </a:r>
            <a:r>
              <a:rPr lang="en-US" sz="1600" dirty="0"/>
              <a:t> </a:t>
            </a:r>
            <a:r>
              <a:rPr lang="en-US" sz="1600" dirty="0" smtClean="0"/>
              <a:t> </a:t>
            </a:r>
            <a:r>
              <a:rPr lang="en-US" sz="1600" dirty="0" smtClean="0">
                <a:hlinkClick r:id="rId5"/>
              </a:rPr>
              <a:t>https</a:t>
            </a:r>
            <a:r>
              <a:rPr lang="en-US" sz="1600" dirty="0">
                <a:hlinkClick r:id="rId5"/>
              </a:rPr>
              <a:t>://</a:t>
            </a:r>
            <a:r>
              <a:rPr lang="en-US" sz="1600" dirty="0" smtClean="0">
                <a:hlinkClick r:id="rId5"/>
              </a:rPr>
              <a:t>www.youtube.com/watch?v=ZMLzP1VCANo</a:t>
            </a:r>
            <a:endParaRPr lang="en-US" sz="1600" dirty="0" smtClean="0"/>
          </a:p>
          <a:p>
            <a:endParaRPr lang="en-US" sz="1600" dirty="0"/>
          </a:p>
        </p:txBody>
      </p:sp>
      <p:sp>
        <p:nvSpPr>
          <p:cNvPr id="6" name="TextBox 5"/>
          <p:cNvSpPr txBox="1"/>
          <p:nvPr/>
        </p:nvSpPr>
        <p:spPr>
          <a:xfrm>
            <a:off x="1088570" y="6124564"/>
            <a:ext cx="5845629" cy="738664"/>
          </a:xfrm>
          <a:prstGeom prst="rect">
            <a:avLst/>
          </a:prstGeom>
          <a:noFill/>
        </p:spPr>
        <p:txBody>
          <a:bodyPr wrap="square" rtlCol="0">
            <a:spAutoFit/>
          </a:bodyPr>
          <a:lstStyle/>
          <a:p>
            <a:r>
              <a:rPr lang="en-US" sz="1400" dirty="0" smtClean="0"/>
              <a:t>7+ minutes Alan </a:t>
            </a:r>
            <a:r>
              <a:rPr lang="en-US" sz="1400" dirty="0" err="1" smtClean="0"/>
              <a:t>Alda</a:t>
            </a:r>
            <a:r>
              <a:rPr lang="en-US" sz="1400" dirty="0" smtClean="0"/>
              <a:t> Dartmouth Campus</a:t>
            </a:r>
          </a:p>
          <a:p>
            <a:r>
              <a:rPr lang="en-US" sz="1400" dirty="0">
                <a:hlinkClick r:id="rId6"/>
              </a:rPr>
              <a:t>https://</a:t>
            </a:r>
            <a:r>
              <a:rPr lang="en-US" sz="1400" dirty="0" smtClean="0">
                <a:hlinkClick r:id="rId6"/>
              </a:rPr>
              <a:t>www.youtube.com/watch?v=lfGwsAdS9Dc</a:t>
            </a:r>
            <a:endParaRPr lang="en-US" sz="1400" dirty="0" smtClean="0"/>
          </a:p>
          <a:p>
            <a:endParaRPr lang="en-US" sz="1400" dirty="0"/>
          </a:p>
        </p:txBody>
      </p:sp>
    </p:spTree>
    <p:extLst>
      <p:ext uri="{BB962C8B-B14F-4D97-AF65-F5344CB8AC3E}">
        <p14:creationId xmlns:p14="http://schemas.microsoft.com/office/powerpoint/2010/main" val="32611901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197" y="1831038"/>
            <a:ext cx="3435246"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loud Callout 2"/>
          <p:cNvSpPr/>
          <p:nvPr/>
        </p:nvSpPr>
        <p:spPr>
          <a:xfrm rot="467633">
            <a:off x="3852118" y="131748"/>
            <a:ext cx="4364903" cy="2558143"/>
          </a:xfrm>
          <a:prstGeom prst="cloudCallou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242852">
                    <a:lumMod val="60000"/>
                    <a:lumOff val="40000"/>
                  </a:srgbClr>
                </a:solidFill>
                <a:ea typeface="Batang" panose="02030600000101010101" pitchFamily="18" charset="-127"/>
              </a:rPr>
              <a:t>The left hand doesn’t know what the right hand is doing?</a:t>
            </a:r>
          </a:p>
        </p:txBody>
      </p:sp>
      <p:sp>
        <p:nvSpPr>
          <p:cNvPr id="7" name="TextBox 6"/>
          <p:cNvSpPr txBox="1"/>
          <p:nvPr/>
        </p:nvSpPr>
        <p:spPr>
          <a:xfrm>
            <a:off x="1051690" y="4454604"/>
            <a:ext cx="7939910" cy="1969770"/>
          </a:xfrm>
          <a:prstGeom prst="rect">
            <a:avLst/>
          </a:prstGeom>
          <a:noFill/>
        </p:spPr>
        <p:txBody>
          <a:bodyPr wrap="square" rtlCol="0">
            <a:spAutoFit/>
          </a:bodyPr>
          <a:lstStyle/>
          <a:p>
            <a:r>
              <a:rPr lang="en-US" dirty="0">
                <a:solidFill>
                  <a:prstClr val="black"/>
                </a:solidFill>
              </a:rPr>
              <a:t>Dr. </a:t>
            </a:r>
            <a:r>
              <a:rPr lang="en-US" dirty="0" err="1">
                <a:solidFill>
                  <a:prstClr val="black"/>
                </a:solidFill>
              </a:rPr>
              <a:t>Gazziniga</a:t>
            </a:r>
            <a:r>
              <a:rPr lang="en-US" dirty="0">
                <a:solidFill>
                  <a:prstClr val="black"/>
                </a:solidFill>
              </a:rPr>
              <a:t> </a:t>
            </a:r>
            <a:r>
              <a:rPr lang="en-US" dirty="0" smtClean="0">
                <a:solidFill>
                  <a:prstClr val="black"/>
                </a:solidFill>
              </a:rPr>
              <a:t>won a Nobel Prize for his research on split-brains. </a:t>
            </a:r>
          </a:p>
          <a:p>
            <a:r>
              <a:rPr lang="en-US" dirty="0" smtClean="0">
                <a:solidFill>
                  <a:prstClr val="black"/>
                </a:solidFill>
              </a:rPr>
              <a:t>He concludes that a </a:t>
            </a:r>
            <a:r>
              <a:rPr lang="en-US" dirty="0">
                <a:solidFill>
                  <a:prstClr val="black"/>
                </a:solidFill>
              </a:rPr>
              <a:t>final </a:t>
            </a:r>
            <a:r>
              <a:rPr lang="en-US" dirty="0" smtClean="0">
                <a:solidFill>
                  <a:prstClr val="black"/>
                </a:solidFill>
              </a:rPr>
              <a:t>stage pulls </a:t>
            </a:r>
            <a:r>
              <a:rPr lang="en-US" dirty="0">
                <a:solidFill>
                  <a:prstClr val="black"/>
                </a:solidFill>
              </a:rPr>
              <a:t>information </a:t>
            </a:r>
            <a:r>
              <a:rPr lang="en-US" dirty="0" smtClean="0">
                <a:solidFill>
                  <a:prstClr val="black"/>
                </a:solidFill>
              </a:rPr>
              <a:t>together and connects it with the past- what we already know- and in this way we generate explanations and create a story, including our life story</a:t>
            </a:r>
          </a:p>
          <a:p>
            <a:endParaRPr lang="en-US" dirty="0" smtClean="0">
              <a:solidFill>
                <a:prstClr val="black"/>
              </a:solidFill>
            </a:endParaRPr>
          </a:p>
          <a:p>
            <a:r>
              <a:rPr lang="en-US" sz="1600" dirty="0" smtClean="0">
                <a:solidFill>
                  <a:prstClr val="black"/>
                </a:solidFill>
              </a:rPr>
              <a:t>A major founder of the field of Cognitive Neuroscience </a:t>
            </a:r>
          </a:p>
          <a:p>
            <a:r>
              <a:rPr lang="en-US" sz="1600" dirty="0" smtClean="0">
                <a:solidFill>
                  <a:prstClr val="black"/>
                </a:solidFill>
              </a:rPr>
              <a:t>director </a:t>
            </a:r>
            <a:r>
              <a:rPr lang="en-US" sz="1600" dirty="0">
                <a:solidFill>
                  <a:prstClr val="black"/>
                </a:solidFill>
              </a:rPr>
              <a:t>of the SAGE Center for the Study of the Mind at the University of California</a:t>
            </a:r>
          </a:p>
        </p:txBody>
      </p:sp>
      <p:sp>
        <p:nvSpPr>
          <p:cNvPr id="5" name="Rectangle 4"/>
          <p:cNvSpPr/>
          <p:nvPr/>
        </p:nvSpPr>
        <p:spPr>
          <a:xfrm>
            <a:off x="6071258" y="6454481"/>
            <a:ext cx="3518485" cy="276999"/>
          </a:xfrm>
          <a:prstGeom prst="rect">
            <a:avLst/>
          </a:prstGeom>
        </p:spPr>
        <p:txBody>
          <a:bodyPr wrap="square">
            <a:spAutoFit/>
          </a:bodyPr>
          <a:lstStyle/>
          <a:p>
            <a:r>
              <a:rPr lang="en-US" sz="1200" dirty="0">
                <a:solidFill>
                  <a:prstClr val="black"/>
                </a:solidFill>
                <a:hlinkClick r:id="rId4"/>
              </a:rPr>
              <a:t>http://bigthink.com/users/michaelgazzaniga</a:t>
            </a:r>
            <a:endParaRPr lang="en-US" sz="1200" dirty="0">
              <a:solidFill>
                <a:prstClr val="black"/>
              </a:solidFill>
            </a:endParaRPr>
          </a:p>
        </p:txBody>
      </p:sp>
      <p:sp>
        <p:nvSpPr>
          <p:cNvPr id="8" name="Rectangle 7"/>
          <p:cNvSpPr/>
          <p:nvPr/>
        </p:nvSpPr>
        <p:spPr>
          <a:xfrm>
            <a:off x="1141175" y="6434886"/>
            <a:ext cx="5943600" cy="646331"/>
          </a:xfrm>
          <a:prstGeom prst="rect">
            <a:avLst/>
          </a:prstGeom>
        </p:spPr>
        <p:txBody>
          <a:bodyPr wrap="square">
            <a:spAutoFit/>
          </a:bodyPr>
          <a:lstStyle/>
          <a:p>
            <a:r>
              <a:rPr lang="en-US" dirty="0">
                <a:solidFill>
                  <a:prstClr val="black"/>
                </a:solidFill>
                <a:hlinkClick r:id="rId5"/>
              </a:rPr>
              <a:t>http://bigthink.com/videos/your-storytelling-brain-2</a:t>
            </a:r>
            <a:endParaRPr lang="en-US"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24848724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748" y="1219200"/>
            <a:ext cx="3212327"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295400" y="5410200"/>
            <a:ext cx="5026248" cy="646331"/>
          </a:xfrm>
          <a:prstGeom prst="rect">
            <a:avLst/>
          </a:prstGeom>
          <a:noFill/>
        </p:spPr>
        <p:txBody>
          <a:bodyPr wrap="none" rtlCol="0">
            <a:spAutoFit/>
          </a:bodyPr>
          <a:lstStyle/>
          <a:p>
            <a:r>
              <a:rPr lang="en-US" dirty="0" smtClean="0"/>
              <a:t>Einstein’s Dreams</a:t>
            </a:r>
          </a:p>
          <a:p>
            <a:r>
              <a:rPr lang="en-US" dirty="0" smtClean="0"/>
              <a:t>A novel by Alan </a:t>
            </a:r>
            <a:r>
              <a:rPr lang="en-US" dirty="0" err="1" smtClean="0"/>
              <a:t>Lightman</a:t>
            </a:r>
            <a:r>
              <a:rPr lang="en-US" dirty="0" smtClean="0"/>
              <a:t>, MIT  author and physicist</a:t>
            </a:r>
            <a:endParaRPr lang="en-US" dirty="0"/>
          </a:p>
        </p:txBody>
      </p:sp>
    </p:spTree>
    <p:extLst>
      <p:ext uri="{BB962C8B-B14F-4D97-AF65-F5344CB8AC3E}">
        <p14:creationId xmlns:p14="http://schemas.microsoft.com/office/powerpoint/2010/main" val="26451656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pic>
        <p:nvPicPr>
          <p:cNvPr id="2" name="Picture 1" descr="Brain functions and  sections from the top.jpg"/>
          <p:cNvPicPr>
            <a:picLocks noChangeAspect="1"/>
          </p:cNvPicPr>
          <p:nvPr/>
        </p:nvPicPr>
        <p:blipFill>
          <a:blip r:embed="rId2" cstate="print"/>
          <a:stretch>
            <a:fillRect/>
          </a:stretch>
        </p:blipFill>
        <p:spPr>
          <a:xfrm>
            <a:off x="1600201" y="762000"/>
            <a:ext cx="4986338" cy="5106010"/>
          </a:xfrm>
          <a:prstGeom prst="rect">
            <a:avLst/>
          </a:prstGeom>
        </p:spPr>
      </p:pic>
    </p:spTree>
    <p:extLst>
      <p:ext uri="{BB962C8B-B14F-4D97-AF65-F5344CB8AC3E}">
        <p14:creationId xmlns:p14="http://schemas.microsoft.com/office/powerpoint/2010/main" val="13441030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5486400"/>
            <a:ext cx="8153400" cy="1754326"/>
          </a:xfrm>
          <a:prstGeom prst="rect">
            <a:avLst/>
          </a:prstGeom>
        </p:spPr>
        <p:txBody>
          <a:bodyPr wrap="square">
            <a:spAutoFit/>
          </a:bodyPr>
          <a:lstStyle/>
          <a:p>
            <a:endParaRPr lang="en-US" dirty="0" smtClean="0">
              <a:solidFill>
                <a:prstClr val="black"/>
              </a:solidFill>
            </a:endParaRPr>
          </a:p>
          <a:p>
            <a:r>
              <a:rPr lang="en-US" dirty="0">
                <a:solidFill>
                  <a:prstClr val="black"/>
                </a:solidFill>
              </a:rPr>
              <a:t>Independent Brains</a:t>
            </a:r>
            <a:r>
              <a:rPr lang="en-US" dirty="0" smtClean="0">
                <a:solidFill>
                  <a:prstClr val="black"/>
                </a:solidFill>
              </a:rPr>
              <a:t>: </a:t>
            </a:r>
            <a:r>
              <a:rPr lang="en-US" dirty="0" smtClean="0">
                <a:solidFill>
                  <a:prstClr val="black"/>
                </a:solidFill>
                <a:hlinkClick r:id="rId3"/>
              </a:rPr>
              <a:t>https</a:t>
            </a:r>
            <a:r>
              <a:rPr lang="en-US" dirty="0">
                <a:solidFill>
                  <a:prstClr val="black"/>
                </a:solidFill>
                <a:hlinkClick r:id="rId3"/>
              </a:rPr>
              <a:t>://</a:t>
            </a:r>
            <a:r>
              <a:rPr lang="en-US" dirty="0" smtClean="0">
                <a:solidFill>
                  <a:prstClr val="black"/>
                </a:solidFill>
                <a:hlinkClick r:id="rId3"/>
              </a:rPr>
              <a:t>www.youtube.com/watch?v=lfGwsAdS9Dc</a:t>
            </a:r>
            <a:endParaRPr lang="en-US" dirty="0" smtClean="0">
              <a:solidFill>
                <a:prstClr val="black"/>
              </a:solidFill>
            </a:endParaRPr>
          </a:p>
          <a:p>
            <a:r>
              <a:rPr lang="en-US" dirty="0" smtClean="0">
                <a:solidFill>
                  <a:prstClr val="black"/>
                </a:solidFill>
              </a:rPr>
              <a:t>Dr. </a:t>
            </a:r>
            <a:r>
              <a:rPr lang="en-US" dirty="0" err="1" smtClean="0">
                <a:solidFill>
                  <a:prstClr val="black"/>
                </a:solidFill>
              </a:rPr>
              <a:t>Gazzaniga</a:t>
            </a:r>
            <a:r>
              <a:rPr lang="en-US" dirty="0" smtClean="0">
                <a:solidFill>
                  <a:prstClr val="black"/>
                </a:solidFill>
              </a:rPr>
              <a:t> talks about the story we create: </a:t>
            </a:r>
          </a:p>
          <a:p>
            <a:r>
              <a:rPr lang="en-US" dirty="0" smtClean="0">
                <a:solidFill>
                  <a:srgbClr val="0070C0"/>
                </a:solidFill>
                <a:hlinkClick r:id="rId4"/>
              </a:rPr>
              <a:t>https://www.youtube.com/watch?v=ZMLzP1VCANo</a:t>
            </a:r>
            <a:endParaRPr lang="en-US" dirty="0" smtClean="0">
              <a:solidFill>
                <a:srgbClr val="0070C0"/>
              </a:solidFill>
            </a:endParaRPr>
          </a:p>
          <a:p>
            <a:endParaRPr lang="en-US" dirty="0" smtClean="0">
              <a:solidFill>
                <a:srgbClr val="0070C0"/>
              </a:solidFill>
            </a:endParaRPr>
          </a:p>
          <a:p>
            <a:endParaRPr lang="en-US" dirty="0">
              <a:solidFill>
                <a:prstClr val="black"/>
              </a:solidFill>
            </a:endParaRPr>
          </a:p>
        </p:txBody>
      </p:sp>
      <p:sp>
        <p:nvSpPr>
          <p:cNvPr id="3" name="Title 2"/>
          <p:cNvSpPr>
            <a:spLocks noGrp="1"/>
          </p:cNvSpPr>
          <p:nvPr>
            <p:ph type="title"/>
          </p:nvPr>
        </p:nvSpPr>
        <p:spPr>
          <a:xfrm>
            <a:off x="1377871" y="152400"/>
            <a:ext cx="7498080" cy="1143000"/>
          </a:xfrm>
        </p:spPr>
        <p:txBody>
          <a:bodyPr/>
          <a:lstStyle/>
          <a:p>
            <a:r>
              <a:rPr lang="en-US" b="1" dirty="0" smtClean="0">
                <a:solidFill>
                  <a:srgbClr val="002060"/>
                </a:solidFill>
              </a:rPr>
              <a:t>Split-Brains</a:t>
            </a:r>
            <a:endParaRPr lang="en-US" b="1" dirty="0">
              <a:solidFill>
                <a:srgbClr val="002060"/>
              </a:solidFill>
            </a:endParaRPr>
          </a:p>
        </p:txBody>
      </p:sp>
      <p:sp>
        <p:nvSpPr>
          <p:cNvPr id="4" name="Content Placeholder 3"/>
          <p:cNvSpPr>
            <a:spLocks noGrp="1"/>
          </p:cNvSpPr>
          <p:nvPr>
            <p:ph idx="1"/>
          </p:nvPr>
        </p:nvSpPr>
        <p:spPr>
          <a:xfrm>
            <a:off x="1066800" y="1143000"/>
            <a:ext cx="7790688" cy="4800600"/>
          </a:xfrm>
        </p:spPr>
        <p:txBody>
          <a:bodyPr>
            <a:normAutofit/>
          </a:bodyPr>
          <a:lstStyle/>
          <a:p>
            <a:pPr marL="82296" indent="0">
              <a:buNone/>
            </a:pPr>
            <a:r>
              <a:rPr lang="en-US" sz="1800" dirty="0" smtClean="0">
                <a:solidFill>
                  <a:srgbClr val="002060"/>
                </a:solidFill>
              </a:rPr>
              <a:t>Dr. </a:t>
            </a:r>
            <a:r>
              <a:rPr lang="en-US" sz="1800" dirty="0" err="1" smtClean="0">
                <a:solidFill>
                  <a:srgbClr val="002060"/>
                </a:solidFill>
              </a:rPr>
              <a:t>Gazzaniga</a:t>
            </a:r>
            <a:r>
              <a:rPr lang="en-US" sz="1800" dirty="0" smtClean="0">
                <a:solidFill>
                  <a:srgbClr val="002060"/>
                </a:solidFill>
              </a:rPr>
              <a:t>:</a:t>
            </a:r>
          </a:p>
          <a:p>
            <a:pPr marL="82296" indent="0">
              <a:buNone/>
            </a:pPr>
            <a:r>
              <a:rPr lang="en-US" sz="1800" dirty="0" smtClean="0"/>
              <a:t>“The </a:t>
            </a:r>
            <a:r>
              <a:rPr lang="en-US" sz="1800" dirty="0"/>
              <a:t>brain isn't like a computer, with specific sections of hardware charged with specific tasks. It's more like a network of computers connected by very big, busy broadband cables. The connectivity between active brain regions is turning out to be just as important, if not more so, than the operation of the distinct parts</a:t>
            </a:r>
            <a:r>
              <a:rPr lang="en-US" sz="1800" dirty="0" smtClean="0"/>
              <a:t>.”</a:t>
            </a:r>
            <a:endParaRPr lang="en-US" sz="1800" dirty="0"/>
          </a:p>
          <a:p>
            <a:pPr marL="82296" indent="0">
              <a:buNone/>
            </a:pPr>
            <a:endParaRPr lang="en-US" sz="1800" dirty="0" smtClean="0"/>
          </a:p>
          <a:p>
            <a:pPr marL="82296" indent="0">
              <a:buNone/>
            </a:pPr>
            <a:r>
              <a:rPr lang="en-US" sz="2000" b="1" dirty="0" smtClean="0">
                <a:solidFill>
                  <a:srgbClr val="002060"/>
                </a:solidFill>
              </a:rPr>
              <a:t>Experiments have shown:</a:t>
            </a:r>
          </a:p>
          <a:p>
            <a:r>
              <a:rPr lang="en-US" sz="1800" dirty="0"/>
              <a:t>It </a:t>
            </a:r>
            <a:r>
              <a:rPr lang="en-US" sz="1800" dirty="0" smtClean="0"/>
              <a:t>was commonly </a:t>
            </a:r>
            <a:r>
              <a:rPr lang="en-US" sz="1800" dirty="0"/>
              <a:t>believed that the left brain is analytic and </a:t>
            </a:r>
            <a:r>
              <a:rPr lang="en-US" sz="1800" dirty="0" smtClean="0"/>
              <a:t>the </a:t>
            </a:r>
            <a:r>
              <a:rPr lang="en-US" sz="1800" dirty="0"/>
              <a:t>right brain is </a:t>
            </a:r>
            <a:r>
              <a:rPr lang="en-US" sz="1800" dirty="0" smtClean="0"/>
              <a:t>artistic but fMRIs shows that </a:t>
            </a:r>
            <a:r>
              <a:rPr lang="en-US" sz="1800" dirty="0"/>
              <a:t>specialized tasks </a:t>
            </a:r>
            <a:r>
              <a:rPr lang="en-US" sz="1800" dirty="0" smtClean="0"/>
              <a:t>engage </a:t>
            </a:r>
            <a:r>
              <a:rPr lang="en-US" sz="1800" dirty="0"/>
              <a:t>networks </a:t>
            </a:r>
            <a:r>
              <a:rPr lang="en-US" sz="1800" dirty="0" smtClean="0"/>
              <a:t>across </a:t>
            </a:r>
            <a:r>
              <a:rPr lang="en-US" sz="1800" dirty="0"/>
              <a:t>the entire </a:t>
            </a:r>
            <a:r>
              <a:rPr lang="en-US" sz="1800" dirty="0" smtClean="0"/>
              <a:t>brain</a:t>
            </a:r>
          </a:p>
          <a:p>
            <a:r>
              <a:rPr lang="en-US" sz="1800" dirty="0"/>
              <a:t>That each half of the brain can function independently</a:t>
            </a:r>
          </a:p>
          <a:p>
            <a:r>
              <a:rPr lang="en-US" sz="1800" dirty="0" smtClean="0"/>
              <a:t>That while each brain can act independently, with communication they can  work together </a:t>
            </a:r>
          </a:p>
          <a:p>
            <a:r>
              <a:rPr lang="en-US" sz="1800" dirty="0" smtClean="0"/>
              <a:t>That each half of the brain can compensate for the other half </a:t>
            </a:r>
          </a:p>
        </p:txBody>
      </p:sp>
    </p:spTree>
    <p:extLst>
      <p:ext uri="{BB962C8B-B14F-4D97-AF65-F5344CB8AC3E}">
        <p14:creationId xmlns:p14="http://schemas.microsoft.com/office/powerpoint/2010/main" val="32689349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2999" y="228600"/>
            <a:ext cx="7620000" cy="7571303"/>
          </a:xfrm>
          <a:prstGeom prst="rect">
            <a:avLst/>
          </a:prstGeom>
        </p:spPr>
        <p:txBody>
          <a:bodyPr wrap="square">
            <a:spAutoFit/>
          </a:bodyPr>
          <a:lstStyle/>
          <a:p>
            <a:r>
              <a:rPr lang="en-US" b="1" dirty="0" smtClean="0">
                <a:solidFill>
                  <a:srgbClr val="0070C0"/>
                </a:solidFill>
                <a:effectLst>
                  <a:outerShdw blurRad="50000" dist="30000" dir="5400000" algn="tl" rotWithShape="0">
                    <a:srgbClr val="000000">
                      <a:alpha val="30000"/>
                    </a:srgbClr>
                  </a:outerShdw>
                </a:effectLst>
              </a:rPr>
              <a:t>Neuropsychology: Left </a:t>
            </a:r>
            <a:r>
              <a:rPr lang="en-US" b="1" dirty="0">
                <a:solidFill>
                  <a:srgbClr val="0070C0"/>
                </a:solidFill>
                <a:effectLst>
                  <a:outerShdw blurRad="50000" dist="30000" dir="5400000" algn="tl" rotWithShape="0">
                    <a:srgbClr val="000000">
                      <a:alpha val="30000"/>
                    </a:srgbClr>
                  </a:outerShdw>
                </a:effectLst>
              </a:rPr>
              <a:t>Brain Narrative (The Interpreter)  </a:t>
            </a:r>
            <a:endParaRPr lang="en-US" b="1" dirty="0" smtClean="0">
              <a:solidFill>
                <a:srgbClr val="0070C0"/>
              </a:solidFill>
              <a:effectLst>
                <a:outerShdw blurRad="50000" dist="30000" dir="5400000" algn="tl" rotWithShape="0">
                  <a:srgbClr val="000000">
                    <a:alpha val="30000"/>
                  </a:srgbClr>
                </a:outerShdw>
              </a:effectLst>
            </a:endParaRPr>
          </a:p>
          <a:p>
            <a:endParaRPr lang="en-US" b="1" dirty="0" smtClean="0">
              <a:solidFill>
                <a:srgbClr val="0070C0"/>
              </a:solidFill>
              <a:effectLst>
                <a:outerShdw blurRad="50000" dist="30000" dir="5400000" algn="tl" rotWithShape="0">
                  <a:srgbClr val="000000">
                    <a:alpha val="30000"/>
                  </a:srgbClr>
                </a:outerShdw>
              </a:effectLst>
            </a:endParaRPr>
          </a:p>
          <a:p>
            <a:pPr marL="285750" indent="-285750">
              <a:buFont typeface="Wingdings" panose="05000000000000000000" pitchFamily="2" charset="2"/>
              <a:buChar char="ü"/>
            </a:pPr>
            <a:r>
              <a:rPr lang="en-US" b="1" dirty="0" smtClean="0">
                <a:solidFill>
                  <a:srgbClr val="0070C0"/>
                </a:solidFill>
                <a:effectLst>
                  <a:outerShdw blurRad="50000" dist="30000" dir="5400000" algn="tl" rotWithShape="0">
                    <a:srgbClr val="000000">
                      <a:alpha val="30000"/>
                    </a:srgbClr>
                  </a:outerShdw>
                </a:effectLst>
              </a:rPr>
              <a:t>similar </a:t>
            </a:r>
            <a:r>
              <a:rPr lang="en-US" b="1" dirty="0">
                <a:solidFill>
                  <a:srgbClr val="0070C0"/>
                </a:solidFill>
                <a:effectLst>
                  <a:outerShdw blurRad="50000" dist="30000" dir="5400000" algn="tl" rotWithShape="0">
                    <a:srgbClr val="000000">
                      <a:alpha val="30000"/>
                    </a:srgbClr>
                  </a:outerShdw>
                </a:effectLst>
              </a:rPr>
              <a:t>to  the theories of Psychology theory of Confabulation</a:t>
            </a:r>
          </a:p>
          <a:p>
            <a:r>
              <a:rPr lang="en-US" b="1" dirty="0">
                <a:solidFill>
                  <a:srgbClr val="0070C0"/>
                </a:solidFill>
                <a:effectLst>
                  <a:outerShdw blurRad="50000" dist="30000" dir="5400000" algn="tl" rotWithShape="0">
                    <a:srgbClr val="000000">
                      <a:alpha val="30000"/>
                    </a:srgbClr>
                  </a:outerShdw>
                </a:effectLst>
              </a:rPr>
              <a:t>    and the Gestalt idea of completion</a:t>
            </a:r>
          </a:p>
          <a:p>
            <a:endParaRPr lang="en-US" b="1" dirty="0">
              <a:solidFill>
                <a:prstClr val="black"/>
              </a:solidFill>
              <a:latin typeface="Verdana, Arial, Helvetica"/>
            </a:endParaRPr>
          </a:p>
          <a:p>
            <a:endParaRPr lang="en-US" b="1" dirty="0" smtClean="0">
              <a:solidFill>
                <a:prstClr val="black"/>
              </a:solidFill>
              <a:latin typeface="Verdana, Arial, Helvetica"/>
            </a:endParaRPr>
          </a:p>
          <a:p>
            <a:r>
              <a:rPr lang="en-US" b="1" dirty="0" smtClean="0">
                <a:solidFill>
                  <a:prstClr val="black"/>
                </a:solidFill>
                <a:latin typeface="Verdana, Arial, Helvetica"/>
              </a:rPr>
              <a:t>The interpreter </a:t>
            </a:r>
            <a:r>
              <a:rPr lang="en-US" b="1" dirty="0">
                <a:solidFill>
                  <a:prstClr val="black"/>
                </a:solidFill>
                <a:latin typeface="Verdana, Arial, Helvetica"/>
              </a:rPr>
              <a:t>in our left </a:t>
            </a:r>
            <a:r>
              <a:rPr lang="en-US" b="1" dirty="0" smtClean="0">
                <a:solidFill>
                  <a:prstClr val="black"/>
                </a:solidFill>
                <a:latin typeface="Verdana, Arial, Helvetica"/>
              </a:rPr>
              <a:t>hemisphere</a:t>
            </a:r>
          </a:p>
          <a:p>
            <a:pPr marL="285750" indent="-285750">
              <a:buFont typeface="Arial" panose="020B0604020202020204" pitchFamily="34" charset="0"/>
              <a:buChar char="•"/>
            </a:pPr>
            <a:r>
              <a:rPr lang="en-US" dirty="0" smtClean="0">
                <a:solidFill>
                  <a:prstClr val="black"/>
                </a:solidFill>
              </a:rPr>
              <a:t>constructs a story about why we act the way we do</a:t>
            </a:r>
          </a:p>
          <a:p>
            <a:pPr marL="285750" indent="-285750">
              <a:buFont typeface="Arial" panose="020B0604020202020204" pitchFamily="34" charset="0"/>
              <a:buChar char="•"/>
            </a:pPr>
            <a:r>
              <a:rPr lang="en-US" dirty="0" smtClean="0">
                <a:solidFill>
                  <a:prstClr val="black"/>
                </a:solidFill>
              </a:rPr>
              <a:t>constructs </a:t>
            </a:r>
            <a:r>
              <a:rPr lang="en-US" dirty="0">
                <a:solidFill>
                  <a:prstClr val="black"/>
                </a:solidFill>
              </a:rPr>
              <a:t>our conscious </a:t>
            </a:r>
            <a:r>
              <a:rPr lang="en-US" dirty="0" smtClean="0">
                <a:solidFill>
                  <a:prstClr val="black"/>
                </a:solidFill>
              </a:rPr>
              <a:t>reality</a:t>
            </a:r>
          </a:p>
          <a:p>
            <a:pPr marL="285750" indent="-285750">
              <a:buFont typeface="Arial" panose="020B0604020202020204" pitchFamily="34" charset="0"/>
              <a:buChar char="•"/>
            </a:pPr>
            <a:r>
              <a:rPr lang="en-US" dirty="0" smtClean="0">
                <a:solidFill>
                  <a:prstClr val="black"/>
                </a:solidFill>
              </a:rPr>
              <a:t>conscious </a:t>
            </a:r>
            <a:r>
              <a:rPr lang="en-US" dirty="0">
                <a:solidFill>
                  <a:prstClr val="black"/>
                </a:solidFill>
              </a:rPr>
              <a:t>life is </a:t>
            </a:r>
            <a:r>
              <a:rPr lang="en-US" dirty="0" smtClean="0">
                <a:solidFill>
                  <a:prstClr val="black"/>
                </a:solidFill>
              </a:rPr>
              <a:t>a (constructed) "afterthought</a:t>
            </a:r>
            <a:r>
              <a:rPr lang="en-US" dirty="0">
                <a:solidFill>
                  <a:prstClr val="black"/>
                </a:solidFill>
              </a:rPr>
              <a:t>" </a:t>
            </a:r>
            <a:endParaRPr lang="en-US" b="1" dirty="0" smtClean="0">
              <a:solidFill>
                <a:prstClr val="black"/>
              </a:solidFill>
            </a:endParaRPr>
          </a:p>
          <a:p>
            <a:endParaRPr lang="en-US" b="1" dirty="0" smtClean="0">
              <a:solidFill>
                <a:prstClr val="black"/>
              </a:solidFill>
            </a:endParaRPr>
          </a:p>
          <a:p>
            <a:r>
              <a:rPr lang="en-US" b="1" dirty="0" smtClean="0">
                <a:solidFill>
                  <a:prstClr val="black"/>
                </a:solidFill>
              </a:rPr>
              <a:t>Thousands/millions </a:t>
            </a:r>
            <a:r>
              <a:rPr lang="en-US" b="1" dirty="0">
                <a:solidFill>
                  <a:prstClr val="black"/>
                </a:solidFill>
              </a:rPr>
              <a:t>of brain activities are relatively independent of </a:t>
            </a:r>
            <a:r>
              <a:rPr lang="en-US" b="1" dirty="0" smtClean="0">
                <a:solidFill>
                  <a:prstClr val="black"/>
                </a:solidFill>
              </a:rPr>
              <a:t>independent of one </a:t>
            </a:r>
            <a:r>
              <a:rPr lang="en-US" b="1" dirty="0">
                <a:solidFill>
                  <a:prstClr val="black"/>
                </a:solidFill>
              </a:rPr>
              <a:t>another </a:t>
            </a:r>
          </a:p>
          <a:p>
            <a:pPr marL="285750" indent="-285750">
              <a:buFont typeface="Arial" panose="020B0604020202020204" pitchFamily="34" charset="0"/>
              <a:buChar char="•"/>
            </a:pPr>
            <a:r>
              <a:rPr lang="en-US" dirty="0">
                <a:solidFill>
                  <a:prstClr val="black"/>
                </a:solidFill>
              </a:rPr>
              <a:t>outside the realm of conscious experience.  </a:t>
            </a:r>
          </a:p>
          <a:p>
            <a:pPr marL="285750" indent="-285750">
              <a:buFont typeface="Arial" panose="020B0604020202020204" pitchFamily="34" charset="0"/>
              <a:buChar char="•"/>
            </a:pPr>
            <a:r>
              <a:rPr lang="en-US" dirty="0">
                <a:solidFill>
                  <a:prstClr val="black"/>
                </a:solidFill>
              </a:rPr>
              <a:t>they affect body movements, emotions, thoughts, </a:t>
            </a:r>
            <a:r>
              <a:rPr lang="en-US" dirty="0" smtClean="0">
                <a:solidFill>
                  <a:prstClr val="black"/>
                </a:solidFill>
              </a:rPr>
              <a:t>....</a:t>
            </a:r>
            <a:r>
              <a:rPr lang="en-US" dirty="0">
                <a:solidFill>
                  <a:prstClr val="black"/>
                </a:solidFill>
              </a:rPr>
              <a:t> </a:t>
            </a:r>
            <a:endParaRPr lang="en-US" dirty="0" smtClean="0">
              <a:solidFill>
                <a:prstClr val="black"/>
              </a:solidFill>
            </a:endParaRPr>
          </a:p>
          <a:p>
            <a:endParaRPr lang="en-US" dirty="0" smtClean="0">
              <a:solidFill>
                <a:prstClr val="black"/>
              </a:solidFill>
            </a:endParaRPr>
          </a:p>
          <a:p>
            <a:r>
              <a:rPr lang="en-US" dirty="0" smtClean="0">
                <a:solidFill>
                  <a:prstClr val="black"/>
                </a:solidFill>
              </a:rPr>
              <a:t>However, once the </a:t>
            </a:r>
            <a:r>
              <a:rPr lang="en-US" dirty="0">
                <a:solidFill>
                  <a:prstClr val="black"/>
                </a:solidFill>
              </a:rPr>
              <a:t>brain </a:t>
            </a:r>
            <a:r>
              <a:rPr lang="en-US" dirty="0" smtClean="0">
                <a:solidFill>
                  <a:prstClr val="black"/>
                </a:solidFill>
              </a:rPr>
              <a:t>activity is </a:t>
            </a:r>
            <a:r>
              <a:rPr lang="en-US" dirty="0">
                <a:solidFill>
                  <a:prstClr val="black"/>
                </a:solidFill>
              </a:rPr>
              <a:t>expressed,  the expressions become events that the conscious system takes note of and that the interpreter must explain.</a:t>
            </a:r>
          </a:p>
          <a:p>
            <a:pPr marL="285750" indent="-285750">
              <a:buFont typeface="Arial" panose="020B0604020202020204" pitchFamily="34" charset="0"/>
              <a:buChar char="•"/>
            </a:pPr>
            <a:endParaRPr lang="en-US" dirty="0">
              <a:solidFill>
                <a:prstClr val="black"/>
              </a:solidFill>
            </a:endParaRPr>
          </a:p>
          <a:p>
            <a:endParaRPr lang="en-US" dirty="0" smtClean="0">
              <a:solidFill>
                <a:prstClr val="black"/>
              </a:solidFill>
            </a:endParaRP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endParaRPr lang="en-US" dirty="0" smtClean="0">
              <a:solidFill>
                <a:prstClr val="black"/>
              </a:solidFill>
            </a:endParaRPr>
          </a:p>
          <a:p>
            <a:endParaRPr lang="en-US" dirty="0">
              <a:solidFill>
                <a:prstClr val="black"/>
              </a:solidFill>
            </a:endParaRPr>
          </a:p>
          <a:p>
            <a:pPr marL="285750" indent="-285750">
              <a:buFont typeface="Arial" panose="020B0604020202020204" pitchFamily="34" charset="0"/>
              <a:buChar char="•"/>
            </a:pPr>
            <a:endParaRPr lang="en-US" b="1" dirty="0" smtClean="0">
              <a:solidFill>
                <a:prstClr val="black"/>
              </a:solidFill>
              <a:latin typeface="Verdana, Arial, Helvetica"/>
            </a:endParaRPr>
          </a:p>
          <a:p>
            <a:endParaRPr lang="en-US" b="1" dirty="0">
              <a:solidFill>
                <a:prstClr val="black"/>
              </a:solidFill>
              <a:latin typeface="Verdana, Arial, Helvetica"/>
            </a:endParaRPr>
          </a:p>
          <a:p>
            <a:pPr marL="285750" indent="-285750">
              <a:buFont typeface="Wingdings" panose="05000000000000000000" pitchFamily="2" charset="2"/>
              <a:buChar char="ü"/>
            </a:pPr>
            <a:endParaRPr lang="en-US" b="1" dirty="0" smtClean="0">
              <a:solidFill>
                <a:srgbClr val="0070C0"/>
              </a:solidFill>
              <a:effectLst>
                <a:outerShdw blurRad="50000" dist="30000" dir="5400000" algn="tl" rotWithShape="0">
                  <a:srgbClr val="000000">
                    <a:alpha val="30000"/>
                  </a:srgbClr>
                </a:outerShdw>
              </a:effectLst>
            </a:endParaRPr>
          </a:p>
          <a:p>
            <a:pPr marL="285750" indent="-285750">
              <a:buFont typeface="Wingdings" panose="05000000000000000000" pitchFamily="2" charset="2"/>
              <a:buChar char="ü"/>
            </a:pPr>
            <a:endParaRPr lang="en-US" b="1" dirty="0">
              <a:solidFill>
                <a:srgbClr val="0070C0"/>
              </a:solidFill>
              <a:effectLst>
                <a:outerShdw blurRad="50000" dist="30000" dir="5400000" algn="tl" rotWithShape="0">
                  <a:srgbClr val="000000">
                    <a:alpha val="30000"/>
                  </a:srgbClr>
                </a:outerShdw>
              </a:effectLst>
            </a:endParaRPr>
          </a:p>
        </p:txBody>
      </p:sp>
      <p:sp>
        <p:nvSpPr>
          <p:cNvPr id="7" name="Rectangle 6"/>
          <p:cNvSpPr/>
          <p:nvPr/>
        </p:nvSpPr>
        <p:spPr>
          <a:xfrm>
            <a:off x="1164770" y="5105400"/>
            <a:ext cx="5414283" cy="1477328"/>
          </a:xfrm>
          <a:prstGeom prst="rect">
            <a:avLst/>
          </a:prstGeom>
        </p:spPr>
        <p:txBody>
          <a:bodyPr wrap="square">
            <a:spAutoFit/>
          </a:bodyPr>
          <a:lstStyle/>
          <a:p>
            <a:endParaRPr lang="en-US" dirty="0">
              <a:solidFill>
                <a:prstClr val="black"/>
              </a:solidFill>
            </a:endParaRPr>
          </a:p>
          <a:p>
            <a:endParaRPr lang="en-US" dirty="0" smtClean="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	</a:t>
            </a:r>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0157" y="1143000"/>
            <a:ext cx="214312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00884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gs>
            <a:gs pos="12000">
              <a:srgbClr val="0070C0"/>
            </a:gs>
            <a:gs pos="45000">
              <a:srgbClr val="FFFF00"/>
            </a:gs>
            <a:gs pos="64000">
              <a:srgbClr val="01A78F"/>
            </a:gs>
            <a:gs pos="91000">
              <a:srgbClr val="3366FF"/>
            </a:gs>
          </a:gsLst>
          <a:lin ang="7800000" scaled="0"/>
          <a:tileRect/>
        </a:gradFill>
        <a:effectLst/>
      </p:bgPr>
    </p:bg>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076" y="2431108"/>
            <a:ext cx="2925076"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loud Callout 2"/>
          <p:cNvSpPr/>
          <p:nvPr/>
        </p:nvSpPr>
        <p:spPr>
          <a:xfrm rot="1963967">
            <a:off x="3193412" y="325090"/>
            <a:ext cx="4627097" cy="3023943"/>
          </a:xfrm>
          <a:prstGeom prst="cloudCallou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B80A">
                  <a:lumMod val="20000"/>
                  <a:lumOff val="80000"/>
                </a:srgbClr>
              </a:solidFill>
            </a:endParaRPr>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74709">
            <a:off x="4459115" y="792149"/>
            <a:ext cx="2447016" cy="1776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954345" y="3810000"/>
            <a:ext cx="4953000" cy="1569660"/>
          </a:xfrm>
          <a:prstGeom prst="rect">
            <a:avLst/>
          </a:prstGeom>
          <a:noFill/>
        </p:spPr>
        <p:txBody>
          <a:bodyPr wrap="square" rtlCol="0">
            <a:spAutoFit/>
          </a:bodyPr>
          <a:lstStyle/>
          <a:p>
            <a:endParaRPr lang="en-US" sz="2000" dirty="0">
              <a:solidFill>
                <a:prstClr val="black"/>
              </a:solidFill>
            </a:endParaRPr>
          </a:p>
          <a:p>
            <a:endParaRPr lang="en-US" dirty="0">
              <a:solidFill>
                <a:prstClr val="black"/>
              </a:solidFill>
            </a:endParaRPr>
          </a:p>
          <a:p>
            <a:r>
              <a:rPr lang="en-US" sz="2000" dirty="0" smtClean="0">
                <a:solidFill>
                  <a:prstClr val="black"/>
                </a:solidFill>
              </a:rPr>
              <a:t>Dr. Michael S. </a:t>
            </a:r>
            <a:r>
              <a:rPr lang="en-US" sz="2000" dirty="0" err="1" smtClean="0">
                <a:solidFill>
                  <a:prstClr val="black"/>
                </a:solidFill>
              </a:rPr>
              <a:t>Gazzaniga</a:t>
            </a:r>
            <a:r>
              <a:rPr lang="en-US" sz="2000" dirty="0" smtClean="0">
                <a:solidFill>
                  <a:prstClr val="black"/>
                </a:solidFill>
              </a:rPr>
              <a:t>:  Hmmm</a:t>
            </a:r>
            <a:r>
              <a:rPr lang="en-US" sz="2000" dirty="0">
                <a:solidFill>
                  <a:prstClr val="black"/>
                </a:solidFill>
              </a:rPr>
              <a:t>. </a:t>
            </a:r>
            <a:endParaRPr lang="en-US" sz="2000" dirty="0" smtClean="0">
              <a:solidFill>
                <a:prstClr val="black"/>
              </a:solidFill>
            </a:endParaRPr>
          </a:p>
          <a:p>
            <a:r>
              <a:rPr lang="en-US" sz="2000" dirty="0">
                <a:solidFill>
                  <a:prstClr val="black"/>
                </a:solidFill>
              </a:rPr>
              <a:t> </a:t>
            </a:r>
            <a:r>
              <a:rPr lang="en-US" sz="2000" dirty="0" smtClean="0">
                <a:solidFill>
                  <a:prstClr val="black"/>
                </a:solidFill>
              </a:rPr>
              <a:t>     Who’s </a:t>
            </a:r>
            <a:r>
              <a:rPr lang="en-US" sz="2000" dirty="0">
                <a:solidFill>
                  <a:prstClr val="black"/>
                </a:solidFill>
              </a:rPr>
              <a:t>driving the submarine?</a:t>
            </a:r>
          </a:p>
          <a:p>
            <a:r>
              <a:rPr lang="en-US" dirty="0">
                <a:solidFill>
                  <a:prstClr val="black"/>
                </a:solidFill>
              </a:rPr>
              <a:t>    </a:t>
            </a:r>
          </a:p>
        </p:txBody>
      </p:sp>
      <p:sp>
        <p:nvSpPr>
          <p:cNvPr id="5" name="Rectangle 4"/>
          <p:cNvSpPr/>
          <p:nvPr/>
        </p:nvSpPr>
        <p:spPr>
          <a:xfrm>
            <a:off x="4348467" y="5650468"/>
            <a:ext cx="3049425" cy="646331"/>
          </a:xfrm>
          <a:prstGeom prst="rect">
            <a:avLst/>
          </a:prstGeom>
        </p:spPr>
        <p:txBody>
          <a:bodyPr wrap="none">
            <a:spAutoFit/>
          </a:bodyPr>
          <a:lstStyle/>
          <a:p>
            <a:r>
              <a:rPr lang="en-US" dirty="0">
                <a:hlinkClick r:id="rId5"/>
              </a:rPr>
              <a:t>https://</a:t>
            </a:r>
            <a:r>
              <a:rPr lang="en-US" dirty="0" smtClean="0">
                <a:hlinkClick r:id="rId5"/>
              </a:rPr>
              <a:t>youtu.be/FZLIcQf47TQ</a:t>
            </a:r>
            <a:endParaRPr lang="en-US" dirty="0" smtClean="0"/>
          </a:p>
          <a:p>
            <a:endParaRPr lang="en-US" dirty="0"/>
          </a:p>
        </p:txBody>
      </p:sp>
    </p:spTree>
    <p:extLst>
      <p:ext uri="{BB962C8B-B14F-4D97-AF65-F5344CB8AC3E}">
        <p14:creationId xmlns:p14="http://schemas.microsoft.com/office/powerpoint/2010/main" val="16829526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42000">
              <a:srgbClr val="0087E6"/>
            </a:gs>
            <a:gs pos="100000">
              <a:srgbClr val="005CBF"/>
            </a:gs>
          </a:gsLst>
          <a:lin ang="18900000" scaled="0"/>
        </a:gra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2667000" y="2286000"/>
            <a:ext cx="6400800" cy="2286000"/>
          </a:xfrm>
        </p:spPr>
        <p:txBody>
          <a:bodyPr>
            <a:normAutofit fontScale="90000"/>
          </a:bodyPr>
          <a:lstStyle/>
          <a:p>
            <a:r>
              <a:rPr lang="en-US" dirty="0" smtClean="0">
                <a:solidFill>
                  <a:schemeClr val="accent5">
                    <a:lumMod val="50000"/>
                  </a:schemeClr>
                </a:solidFill>
              </a:rPr>
              <a:t>Is it possible to share </a:t>
            </a:r>
            <a:r>
              <a:rPr lang="en-US" dirty="0" smtClean="0">
                <a:solidFill>
                  <a:schemeClr val="accent5">
                    <a:lumMod val="50000"/>
                  </a:schemeClr>
                </a:solidFill>
              </a:rPr>
              <a:t>thoughts?</a:t>
            </a:r>
            <a:br>
              <a:rPr lang="en-US" dirty="0" smtClean="0">
                <a:solidFill>
                  <a:schemeClr val="accent5">
                    <a:lumMod val="50000"/>
                  </a:schemeClr>
                </a:solidFill>
              </a:rPr>
            </a:br>
            <a:r>
              <a:rPr lang="en-US" dirty="0">
                <a:solidFill>
                  <a:schemeClr val="accent5">
                    <a:lumMod val="50000"/>
                  </a:schemeClr>
                </a:solidFill>
              </a:rPr>
              <a:t/>
            </a:r>
            <a:br>
              <a:rPr lang="en-US" dirty="0">
                <a:solidFill>
                  <a:schemeClr val="accent5">
                    <a:lumMod val="50000"/>
                  </a:schemeClr>
                </a:solidFill>
              </a:rPr>
            </a:br>
            <a:r>
              <a:rPr lang="en-US" dirty="0" smtClean="0">
                <a:solidFill>
                  <a:schemeClr val="accent5">
                    <a:lumMod val="50000"/>
                  </a:schemeClr>
                </a:solidFill>
              </a:rPr>
              <a:t>Can we share  </a:t>
            </a:r>
            <a:br>
              <a:rPr lang="en-US" dirty="0" smtClean="0">
                <a:solidFill>
                  <a:schemeClr val="accent5">
                    <a:lumMod val="50000"/>
                  </a:schemeClr>
                </a:solidFill>
              </a:rPr>
            </a:br>
            <a:r>
              <a:rPr lang="en-US" dirty="0" smtClean="0">
                <a:solidFill>
                  <a:schemeClr val="accent5">
                    <a:lumMod val="50000"/>
                  </a:schemeClr>
                </a:solidFill>
              </a:rPr>
              <a:t>dreams</a:t>
            </a:r>
            <a:r>
              <a:rPr lang="en-US" dirty="0" smtClean="0">
                <a:solidFill>
                  <a:schemeClr val="accent5">
                    <a:lumMod val="50000"/>
                  </a:schemeClr>
                </a:solidFill>
              </a:rPr>
              <a:t>?</a:t>
            </a:r>
            <a:endParaRPr lang="en-US" dirty="0">
              <a:solidFill>
                <a:schemeClr val="accent5">
                  <a:lumMod val="50000"/>
                </a:schemeClr>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81000"/>
            <a:ext cx="2859087"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6932"/>
          <a:stretch/>
        </p:blipFill>
        <p:spPr bwMode="auto">
          <a:xfrm>
            <a:off x="6774873" y="3962400"/>
            <a:ext cx="2133600" cy="2537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74830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ell_l.jpg"/>
          <p:cNvPicPr>
            <a:picLocks noGrp="1" noChangeAspect="1"/>
          </p:cNvPicPr>
          <p:nvPr>
            <p:ph idx="1"/>
          </p:nvPr>
        </p:nvPicPr>
        <p:blipFill>
          <a:blip r:embed="rId2" cstate="print"/>
          <a:stretch>
            <a:fillRect/>
          </a:stretch>
        </p:blipFill>
        <p:spPr>
          <a:xfrm>
            <a:off x="3581400" y="1981200"/>
            <a:ext cx="3048000" cy="2286000"/>
          </a:xfrm>
        </p:spPr>
      </p:pic>
    </p:spTree>
    <p:extLst>
      <p:ext uri="{BB962C8B-B14F-4D97-AF65-F5344CB8AC3E}">
        <p14:creationId xmlns:p14="http://schemas.microsoft.com/office/powerpoint/2010/main" val="290943451"/>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15000">
              <a:srgbClr val="0A128C"/>
            </a:gs>
            <a:gs pos="54000">
              <a:srgbClr val="181CC7"/>
            </a:gs>
            <a:gs pos="71000">
              <a:srgbClr val="7005D4"/>
            </a:gs>
            <a:gs pos="100000">
              <a:srgbClr val="8C3D91"/>
            </a:gs>
          </a:gsLst>
          <a:lin ang="7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03550" y="-457200"/>
            <a:ext cx="7406640" cy="1472184"/>
          </a:xfrm>
        </p:spPr>
        <p:txBody>
          <a:bodyPr/>
          <a:lstStyle/>
          <a:p>
            <a:r>
              <a:rPr lang="en-US" sz="2800" dirty="0" smtClean="0"/>
              <a:t>Synchronized Brain Waves</a:t>
            </a:r>
            <a:br>
              <a:rPr lang="en-US" sz="2800" dirty="0" smtClean="0"/>
            </a:br>
            <a:r>
              <a:rPr lang="en-US" sz="2400" dirty="0" smtClean="0"/>
              <a:t>enable rapid learning; new research 2014</a:t>
            </a:r>
            <a:endParaRPr lang="en-US" sz="2400" dirty="0"/>
          </a:p>
        </p:txBody>
      </p:sp>
      <p:sp>
        <p:nvSpPr>
          <p:cNvPr id="3" name="Subtitle 2"/>
          <p:cNvSpPr>
            <a:spLocks noGrp="1"/>
          </p:cNvSpPr>
          <p:nvPr>
            <p:ph type="subTitle" idx="1"/>
          </p:nvPr>
        </p:nvSpPr>
        <p:spPr>
          <a:xfrm>
            <a:off x="1095529" y="1143000"/>
            <a:ext cx="8012376" cy="2057400"/>
          </a:xfrm>
        </p:spPr>
        <p:txBody>
          <a:bodyPr>
            <a:normAutofit fontScale="70000" lnSpcReduction="20000"/>
          </a:bodyPr>
          <a:lstStyle/>
          <a:p>
            <a:r>
              <a:rPr lang="en-US" sz="2200" dirty="0"/>
              <a:t>Professor Earl K. Miller, </a:t>
            </a:r>
            <a:r>
              <a:rPr lang="en-US" sz="2200" dirty="0" smtClean="0"/>
              <a:t>MIT neuroscientist,</a:t>
            </a:r>
            <a:endParaRPr lang="en-US" sz="2200" dirty="0"/>
          </a:p>
          <a:p>
            <a:r>
              <a:rPr lang="en-US" sz="2300" dirty="0"/>
              <a:t>“If you can change your thoughts from moment to moment, you can’t be doing it by constantly making new connections and breaking them apart in your brain. Plasticity doesn’t happen on that kind of time </a:t>
            </a:r>
            <a:r>
              <a:rPr lang="en-US" sz="2300" dirty="0" smtClean="0"/>
              <a:t>scale.   </a:t>
            </a:r>
          </a:p>
          <a:p>
            <a:endParaRPr lang="en-US" sz="2300" dirty="0"/>
          </a:p>
          <a:p>
            <a:r>
              <a:rPr lang="en-US" sz="2300" dirty="0" smtClean="0"/>
              <a:t>There’s </a:t>
            </a:r>
            <a:r>
              <a:rPr lang="en-US" sz="2300" dirty="0"/>
              <a:t>got to be some way of dynamically establishing circuits to correspond to the thoughts we’re having in this moment, and then if we change our minds a moment later, those circuits break apart somehow</a:t>
            </a:r>
            <a:r>
              <a:rPr lang="en-US" sz="2300" dirty="0" smtClean="0"/>
              <a:t>.”</a:t>
            </a:r>
            <a:r>
              <a:rPr lang="en-US" sz="1800" dirty="0" smtClean="0"/>
              <a:t> Category-learning results in new functional circuits between these two areas, and these functional circuits are rhythm-based…</a:t>
            </a:r>
            <a:endParaRPr lang="en-US" sz="2300" dirty="0" smtClean="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619500"/>
            <a:ext cx="4114800"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562600" y="5105401"/>
            <a:ext cx="3064042" cy="1631216"/>
          </a:xfrm>
          <a:prstGeom prst="rect">
            <a:avLst/>
          </a:prstGeom>
          <a:noFill/>
        </p:spPr>
        <p:txBody>
          <a:bodyPr wrap="square" rtlCol="0">
            <a:spAutoFit/>
          </a:bodyPr>
          <a:lstStyle/>
          <a:p>
            <a:r>
              <a:rPr lang="en-US" sz="2000" dirty="0" smtClean="0">
                <a:solidFill>
                  <a:prstClr val="black"/>
                </a:solidFill>
              </a:rPr>
              <a:t>Prefrontal Cortex (blue)</a:t>
            </a:r>
          </a:p>
          <a:p>
            <a:r>
              <a:rPr lang="en-US" sz="2000" dirty="0" smtClean="0">
                <a:solidFill>
                  <a:prstClr val="black"/>
                </a:solidFill>
              </a:rPr>
              <a:t>    &amp; the Central Executive</a:t>
            </a:r>
          </a:p>
          <a:p>
            <a:endParaRPr lang="en-US" sz="2000" dirty="0" smtClean="0">
              <a:solidFill>
                <a:prstClr val="black"/>
              </a:solidFill>
            </a:endParaRPr>
          </a:p>
          <a:p>
            <a:r>
              <a:rPr lang="en-US" sz="2000" dirty="0" smtClean="0">
                <a:solidFill>
                  <a:prstClr val="black"/>
                </a:solidFill>
              </a:rPr>
              <a:t>Striatum  (red)</a:t>
            </a:r>
          </a:p>
          <a:p>
            <a:r>
              <a:rPr lang="en-US" sz="2000" dirty="0" smtClean="0">
                <a:solidFill>
                  <a:prstClr val="black"/>
                </a:solidFill>
              </a:rPr>
              <a:t>Memory formation</a:t>
            </a:r>
            <a:endParaRPr lang="en-US" sz="2000" dirty="0">
              <a:solidFill>
                <a:prstClr val="black"/>
              </a:solidFill>
            </a:endParaRPr>
          </a:p>
        </p:txBody>
      </p:sp>
      <p:cxnSp>
        <p:nvCxnSpPr>
          <p:cNvPr id="6" name="Straight Arrow Connector 5"/>
          <p:cNvCxnSpPr/>
          <p:nvPr/>
        </p:nvCxnSpPr>
        <p:spPr>
          <a:xfrm flipH="1" flipV="1">
            <a:off x="4159170" y="4549943"/>
            <a:ext cx="1295399" cy="9745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3541804" y="4876800"/>
            <a:ext cx="1912765"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562600" y="3424791"/>
            <a:ext cx="3505200" cy="1461939"/>
          </a:xfrm>
          <a:prstGeom prst="rect">
            <a:avLst/>
          </a:prstGeom>
        </p:spPr>
        <p:txBody>
          <a:bodyPr wrap="square">
            <a:spAutoFit/>
          </a:bodyPr>
          <a:lstStyle/>
          <a:p>
            <a:pPr marL="27432">
              <a:spcBef>
                <a:spcPts val="600"/>
              </a:spcBef>
              <a:buClr>
                <a:srgbClr val="4F81BD"/>
              </a:buClr>
              <a:buSzPct val="80000"/>
              <a:defRPr/>
            </a:pPr>
            <a:r>
              <a:rPr lang="en-US" sz="1400" dirty="0" smtClean="0">
                <a:solidFill>
                  <a:srgbClr val="1F497D">
                    <a:shade val="30000"/>
                    <a:satMod val="150000"/>
                  </a:srgbClr>
                </a:solidFill>
              </a:rPr>
              <a:t>When learning,  the brain produces beta waves. </a:t>
            </a:r>
          </a:p>
          <a:p>
            <a:pPr marL="27432">
              <a:spcBef>
                <a:spcPts val="600"/>
              </a:spcBef>
              <a:buClr>
                <a:srgbClr val="4F81BD"/>
              </a:buClr>
              <a:buSzPct val="80000"/>
              <a:defRPr/>
            </a:pPr>
            <a:r>
              <a:rPr lang="en-US" sz="1400" dirty="0" smtClean="0">
                <a:solidFill>
                  <a:srgbClr val="1F497D">
                    <a:shade val="30000"/>
                    <a:satMod val="150000"/>
                  </a:srgbClr>
                </a:solidFill>
              </a:rPr>
              <a:t>The </a:t>
            </a:r>
            <a:r>
              <a:rPr lang="en-US" sz="1400" dirty="0">
                <a:solidFill>
                  <a:srgbClr val="1F497D">
                    <a:shade val="30000"/>
                    <a:satMod val="150000"/>
                  </a:srgbClr>
                </a:solidFill>
              </a:rPr>
              <a:t>striatum activates first, sees the pieces of the puzzle, then the prefrontal cortex </a:t>
            </a:r>
            <a:r>
              <a:rPr lang="en-US" sz="1400" dirty="0" smtClean="0">
                <a:solidFill>
                  <a:srgbClr val="1F497D">
                    <a:shade val="30000"/>
                    <a:satMod val="150000"/>
                  </a:srgbClr>
                </a:solidFill>
              </a:rPr>
              <a:t> </a:t>
            </a:r>
            <a:r>
              <a:rPr lang="en-US" sz="1400" dirty="0">
                <a:solidFill>
                  <a:srgbClr val="1F497D">
                    <a:shade val="30000"/>
                    <a:satMod val="150000"/>
                  </a:srgbClr>
                </a:solidFill>
              </a:rPr>
              <a:t>puts the pieces together, working in sync with the striatum. </a:t>
            </a:r>
          </a:p>
        </p:txBody>
      </p:sp>
    </p:spTree>
    <p:extLst>
      <p:ext uri="{BB962C8B-B14F-4D97-AF65-F5344CB8AC3E}">
        <p14:creationId xmlns:p14="http://schemas.microsoft.com/office/powerpoint/2010/main" val="19994809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200000" scaled="0"/>
          <a:tileRect/>
        </a:gradFill>
        <a:effectLst/>
      </p:bgPr>
    </p:bg>
    <p:spTree>
      <p:nvGrpSpPr>
        <p:cNvPr id="1" name=""/>
        <p:cNvGrpSpPr/>
        <p:nvPr/>
      </p:nvGrpSpPr>
      <p:grpSpPr>
        <a:xfrm>
          <a:off x="0" y="0"/>
          <a:ext cx="0" cy="0"/>
          <a:chOff x="0" y="0"/>
          <a:chExt cx="0" cy="0"/>
        </a:xfrm>
      </p:grpSpPr>
      <p:sp>
        <p:nvSpPr>
          <p:cNvPr id="4" name="TextBox 3"/>
          <p:cNvSpPr txBox="1"/>
          <p:nvPr/>
        </p:nvSpPr>
        <p:spPr>
          <a:xfrm>
            <a:off x="2362200" y="6019800"/>
            <a:ext cx="8070156" cy="261610"/>
          </a:xfrm>
          <a:prstGeom prst="rect">
            <a:avLst/>
          </a:prstGeom>
          <a:noFill/>
        </p:spPr>
        <p:txBody>
          <a:bodyPr wrap="square" rtlCol="0">
            <a:spAutoFit/>
          </a:bodyPr>
          <a:lstStyle/>
          <a:p>
            <a:r>
              <a:rPr lang="en-US" sz="1100" dirty="0" smtClean="0">
                <a:solidFill>
                  <a:prstClr val="black"/>
                </a:solidFill>
              </a:rPr>
              <a:t> </a:t>
            </a:r>
            <a:endParaRPr lang="en-US" sz="1100" dirty="0">
              <a:solidFill>
                <a:prstClr val="black"/>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962400"/>
            <a:ext cx="2409825"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652020" y="2105561"/>
            <a:ext cx="4572000" cy="1323439"/>
          </a:xfrm>
          <a:prstGeom prst="rect">
            <a:avLst/>
          </a:prstGeom>
        </p:spPr>
        <p:txBody>
          <a:bodyPr>
            <a:spAutoFit/>
          </a:bodyPr>
          <a:lstStyle/>
          <a:p>
            <a:r>
              <a:rPr lang="en-US" sz="4000" b="1" cap="all" dirty="0">
                <a:solidFill>
                  <a:srgbClr val="69676D">
                    <a:satMod val="130000"/>
                  </a:srgbClr>
                </a:solidFill>
                <a:effectLst>
                  <a:outerShdw blurRad="50000" dist="30000" dir="5400000" algn="tl" rotWithShape="0">
                    <a:srgbClr val="000000">
                      <a:alpha val="30000"/>
                    </a:srgbClr>
                  </a:outerShdw>
                </a:effectLst>
              </a:rPr>
              <a:t>Coma patients</a:t>
            </a:r>
            <a:endParaRPr lang="en-US" dirty="0">
              <a:solidFill>
                <a:prstClr val="black"/>
              </a:solidFill>
            </a:endParaRPr>
          </a:p>
        </p:txBody>
      </p:sp>
    </p:spTree>
    <p:extLst>
      <p:ext uri="{BB962C8B-B14F-4D97-AF65-F5344CB8AC3E}">
        <p14:creationId xmlns:p14="http://schemas.microsoft.com/office/powerpoint/2010/main" val="18366564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5718" y="5867400"/>
            <a:ext cx="7772400" cy="553998"/>
          </a:xfrm>
          <a:prstGeom prst="rect">
            <a:avLst/>
          </a:prstGeom>
        </p:spPr>
        <p:txBody>
          <a:bodyPr wrap="square">
            <a:spAutoFit/>
          </a:bodyPr>
          <a:lstStyle/>
          <a:p>
            <a:r>
              <a:rPr lang="en-US" sz="1200" dirty="0">
                <a:solidFill>
                  <a:prstClr val="black"/>
                </a:solidFill>
                <a:hlinkClick r:id="rId2"/>
              </a:rPr>
              <a:t>http://www.youtube.com/watch?v=KSKIkXvqruI&amp;list=UUbDdmTlTwoCUx2p7nScbUCw&amp;index=4&amp;feature=plcp</a:t>
            </a:r>
            <a:endParaRPr lang="en-US" sz="1200" dirty="0">
              <a:solidFill>
                <a:prstClr val="black"/>
              </a:solidFill>
            </a:endParaRPr>
          </a:p>
          <a:p>
            <a:endParaRPr lang="en-US" dirty="0">
              <a:solidFill>
                <a:prstClr val="black"/>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5957" y="3200400"/>
            <a:ext cx="2819400" cy="2257767"/>
          </a:xfrm>
          <a:prstGeom prst="rect">
            <a:avLst/>
          </a:prstGeom>
        </p:spPr>
      </p:pic>
      <p:sp>
        <p:nvSpPr>
          <p:cNvPr id="3" name="TextBox 2"/>
          <p:cNvSpPr txBox="1"/>
          <p:nvPr/>
        </p:nvSpPr>
        <p:spPr>
          <a:xfrm>
            <a:off x="1063337" y="6052066"/>
            <a:ext cx="8229600" cy="954107"/>
          </a:xfrm>
          <a:prstGeom prst="rect">
            <a:avLst/>
          </a:prstGeom>
          <a:noFill/>
        </p:spPr>
        <p:txBody>
          <a:bodyPr wrap="square" rtlCol="0">
            <a:spAutoFit/>
          </a:bodyPr>
          <a:lstStyle/>
          <a:p>
            <a:endParaRPr lang="en-US" sz="1400" dirty="0" smtClean="0">
              <a:solidFill>
                <a:prstClr val="black"/>
              </a:solidFill>
            </a:endParaRPr>
          </a:p>
          <a:p>
            <a:r>
              <a:rPr lang="en-US" sz="1400" dirty="0" smtClean="0">
                <a:solidFill>
                  <a:prstClr val="black"/>
                </a:solidFill>
              </a:rPr>
              <a:t>Alice </a:t>
            </a:r>
            <a:r>
              <a:rPr lang="en-US" sz="1400" dirty="0">
                <a:solidFill>
                  <a:prstClr val="black"/>
                </a:solidFill>
              </a:rPr>
              <a:t>in Wonderland </a:t>
            </a:r>
            <a:r>
              <a:rPr lang="en-US" sz="1400" dirty="0">
                <a:solidFill>
                  <a:srgbClr val="002060"/>
                </a:solidFill>
                <a:hlinkClick r:id="rId4"/>
              </a:rPr>
              <a:t>https://www.youtube.com/watch?v=1BWWkXdOui4&amp;index=5&amp;list=UUbDdmTlTwoCUx2p7nScbUCw</a:t>
            </a:r>
            <a:endParaRPr lang="en-US" sz="1400" dirty="0">
              <a:solidFill>
                <a:srgbClr val="002060"/>
              </a:solidFill>
            </a:endParaRPr>
          </a:p>
          <a:p>
            <a:endParaRPr lang="en-US" sz="1400" dirty="0">
              <a:solidFill>
                <a:srgbClr val="002060"/>
              </a:solidFill>
            </a:endParaRPr>
          </a:p>
        </p:txBody>
      </p:sp>
      <p:sp>
        <p:nvSpPr>
          <p:cNvPr id="6" name="TextBox 5"/>
          <p:cNvSpPr txBox="1"/>
          <p:nvPr/>
        </p:nvSpPr>
        <p:spPr>
          <a:xfrm>
            <a:off x="1600200" y="762000"/>
            <a:ext cx="3296608" cy="369332"/>
          </a:xfrm>
          <a:prstGeom prst="rect">
            <a:avLst/>
          </a:prstGeom>
          <a:noFill/>
        </p:spPr>
        <p:txBody>
          <a:bodyPr wrap="none" rtlCol="0">
            <a:spAutoFit/>
          </a:bodyPr>
          <a:lstStyle/>
          <a:p>
            <a:r>
              <a:rPr lang="en-US" dirty="0">
                <a:solidFill>
                  <a:prstClr val="black"/>
                </a:solidFill>
              </a:rPr>
              <a:t>MRI: your brain watching a movie</a:t>
            </a:r>
          </a:p>
        </p:txBody>
      </p:sp>
      <p:sp>
        <p:nvSpPr>
          <p:cNvPr id="7" name="Rectangle 6"/>
          <p:cNvSpPr/>
          <p:nvPr/>
        </p:nvSpPr>
        <p:spPr>
          <a:xfrm>
            <a:off x="1084521" y="5556142"/>
            <a:ext cx="797654" cy="369332"/>
          </a:xfrm>
          <a:prstGeom prst="rect">
            <a:avLst/>
          </a:prstGeom>
        </p:spPr>
        <p:txBody>
          <a:bodyPr wrap="none">
            <a:spAutoFit/>
          </a:bodyPr>
          <a:lstStyle/>
          <a:p>
            <a:r>
              <a:rPr lang="en-US" dirty="0">
                <a:solidFill>
                  <a:prstClr val="black"/>
                </a:solidFill>
              </a:rPr>
              <a:t>Avatar</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6934200"/>
            <a:ext cx="17068800" cy="1900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5733"/>
          <a:stretch/>
        </p:blipFill>
        <p:spPr bwMode="auto">
          <a:xfrm>
            <a:off x="1183263" y="1219200"/>
            <a:ext cx="2068958" cy="2425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22421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1150257" y="1447800"/>
            <a:ext cx="3746501" cy="3649134"/>
          </a:xfrm>
        </p:spPr>
        <p:txBody>
          <a:bodyPr/>
          <a:lstStyle/>
          <a:p>
            <a:pPr>
              <a:buNone/>
            </a:pPr>
            <a:endParaRPr lang="en-US" dirty="0" smtClean="0"/>
          </a:p>
          <a:p>
            <a:pPr>
              <a:buNone/>
            </a:pPr>
            <a:endParaRPr lang="en-US" sz="2000" dirty="0" smtClean="0"/>
          </a:p>
          <a:p>
            <a:pPr>
              <a:buNone/>
            </a:pPr>
            <a:r>
              <a:rPr lang="en-US" sz="2000" dirty="0" smtClean="0"/>
              <a:t>Coma means deep sleep- </a:t>
            </a:r>
          </a:p>
          <a:p>
            <a:pPr lvl="1"/>
            <a:r>
              <a:rPr lang="en-US" sz="2000" dirty="0" smtClean="0"/>
              <a:t>but is it deep sleep?</a:t>
            </a:r>
            <a:endParaRPr lang="en-US" sz="2000" dirty="0"/>
          </a:p>
        </p:txBody>
      </p:sp>
      <p:pic>
        <p:nvPicPr>
          <p:cNvPr id="10" name="Picture 9" descr="what is a coam.jpeg"/>
          <p:cNvPicPr>
            <a:picLocks noChangeAspect="1"/>
          </p:cNvPicPr>
          <p:nvPr/>
        </p:nvPicPr>
        <p:blipFill>
          <a:blip r:embed="rId3" cstate="print"/>
          <a:stretch>
            <a:fillRect/>
          </a:stretch>
        </p:blipFill>
        <p:spPr>
          <a:xfrm>
            <a:off x="1161143" y="762000"/>
            <a:ext cx="4630057" cy="1676400"/>
          </a:xfrm>
          <a:prstGeom prst="rect">
            <a:avLst/>
          </a:prstGeom>
        </p:spPr>
      </p:pic>
    </p:spTree>
    <p:extLst>
      <p:ext uri="{BB962C8B-B14F-4D97-AF65-F5344CB8AC3E}">
        <p14:creationId xmlns:p14="http://schemas.microsoft.com/office/powerpoint/2010/main" val="235863119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399FF"/>
            </a:gs>
            <a:gs pos="16000">
              <a:srgbClr val="00CCCC"/>
            </a:gs>
            <a:gs pos="43000">
              <a:srgbClr val="9999FF"/>
            </a:gs>
            <a:gs pos="55000">
              <a:srgbClr val="2E6792"/>
            </a:gs>
            <a:gs pos="71001">
              <a:srgbClr val="3333CC"/>
            </a:gs>
            <a:gs pos="81000">
              <a:srgbClr val="1170FF"/>
            </a:gs>
            <a:gs pos="100000">
              <a:srgbClr val="006699"/>
            </a:gs>
          </a:gsLst>
          <a:lin ang="1200000" scaled="0"/>
          <a:tileRect l="-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44650" y="274638"/>
            <a:ext cx="7499350" cy="1143000"/>
          </a:xfrm>
        </p:spPr>
        <p:txBody>
          <a:bodyPr/>
          <a:lstStyle/>
          <a:p>
            <a:r>
              <a:rPr lang="en-US" dirty="0" smtClean="0"/>
              <a:t>Are you </a:t>
            </a:r>
            <a:r>
              <a:rPr lang="en-US" smtClean="0"/>
              <a:t>a dreamer?</a:t>
            </a:r>
            <a:endParaRPr lang="en-US" dirty="0"/>
          </a:p>
        </p:txBody>
      </p:sp>
      <p:sp>
        <p:nvSpPr>
          <p:cNvPr id="3" name="Rectangle 2"/>
          <p:cNvSpPr/>
          <p:nvPr/>
        </p:nvSpPr>
        <p:spPr>
          <a:xfrm>
            <a:off x="1447800" y="5316301"/>
            <a:ext cx="5659883" cy="1200329"/>
          </a:xfrm>
          <a:prstGeom prst="rect">
            <a:avLst/>
          </a:prstGeom>
        </p:spPr>
        <p:txBody>
          <a:bodyPr wrap="none">
            <a:spAutoFit/>
          </a:bodyPr>
          <a:lstStyle/>
          <a:p>
            <a:pPr lvl="0"/>
            <a:r>
              <a:rPr lang="en-US" dirty="0" smtClean="0">
                <a:solidFill>
                  <a:prstClr val="black"/>
                </a:solidFill>
                <a:hlinkClick r:id="rId2"/>
              </a:rPr>
              <a:t>https</a:t>
            </a:r>
            <a:r>
              <a:rPr lang="en-US" dirty="0">
                <a:solidFill>
                  <a:prstClr val="black"/>
                </a:solidFill>
                <a:hlinkClick r:id="rId2"/>
              </a:rPr>
              <a:t>://www.youtube.com/watch?v=gavt1AbNcvc</a:t>
            </a:r>
            <a:endParaRPr lang="en-US" dirty="0">
              <a:solidFill>
                <a:prstClr val="black"/>
              </a:solidFill>
            </a:endParaRPr>
          </a:p>
          <a:p>
            <a:pPr lvl="0"/>
            <a:r>
              <a:rPr lang="en-US" dirty="0">
                <a:solidFill>
                  <a:prstClr val="black"/>
                </a:solidFill>
                <a:hlinkClick r:id="rId3"/>
              </a:rPr>
              <a:t>https://www.youtube.com/watch?v=T2NRZ6uS9ws&amp;t=19s</a:t>
            </a:r>
            <a:endParaRPr lang="en-US" dirty="0">
              <a:solidFill>
                <a:prstClr val="black"/>
              </a:solidFill>
            </a:endParaRPr>
          </a:p>
          <a:p>
            <a:endParaRPr lang="en-US" dirty="0" smtClean="0">
              <a:solidFill>
                <a:prstClr val="black"/>
              </a:solidFill>
            </a:endParaRPr>
          </a:p>
          <a:p>
            <a:endParaRPr lang="en-US" dirty="0">
              <a:solidFill>
                <a:prstClr val="black"/>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295400"/>
            <a:ext cx="3938892" cy="2763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95400" y="4299857"/>
            <a:ext cx="4548425" cy="923330"/>
          </a:xfrm>
          <a:prstGeom prst="rect">
            <a:avLst/>
          </a:prstGeom>
          <a:noFill/>
        </p:spPr>
        <p:txBody>
          <a:bodyPr wrap="none" rtlCol="0">
            <a:spAutoFit/>
          </a:bodyPr>
          <a:lstStyle/>
          <a:p>
            <a:r>
              <a:rPr lang="en-US" dirty="0" smtClean="0"/>
              <a:t>No one does it anymore. </a:t>
            </a:r>
          </a:p>
          <a:p>
            <a:r>
              <a:rPr lang="en-US" dirty="0" smtClean="0"/>
              <a:t>No one teaches it any more.</a:t>
            </a:r>
          </a:p>
          <a:p>
            <a:r>
              <a:rPr lang="en-US" dirty="0" smtClean="0"/>
              <a:t>Dream with our hands. Dream with our minds.</a:t>
            </a:r>
            <a:endParaRPr lang="en-US" dirty="0"/>
          </a:p>
        </p:txBody>
      </p:sp>
    </p:spTree>
    <p:extLst>
      <p:ext uri="{BB962C8B-B14F-4D97-AF65-F5344CB8AC3E}">
        <p14:creationId xmlns:p14="http://schemas.microsoft.com/office/powerpoint/2010/main" val="166087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381000" y="1447800"/>
            <a:ext cx="8839199" cy="5562600"/>
          </a:xfrm>
        </p:spPr>
        <p:txBody>
          <a:bodyPr>
            <a:normAutofit fontScale="70000" lnSpcReduction="20000"/>
          </a:bodyPr>
          <a:lstStyle/>
          <a:p>
            <a:pPr>
              <a:buNone/>
            </a:pPr>
            <a:endParaRPr lang="en-US" dirty="0" smtClean="0"/>
          </a:p>
          <a:p>
            <a:pPr>
              <a:buNone/>
            </a:pPr>
            <a:endParaRPr lang="en-US" sz="3300" dirty="0" smtClean="0"/>
          </a:p>
          <a:p>
            <a:r>
              <a:rPr lang="en-US" sz="3300" dirty="0" smtClean="0"/>
              <a:t>Coma derives </a:t>
            </a:r>
            <a:r>
              <a:rPr lang="en-US" sz="3300" dirty="0"/>
              <a:t>from the ancient Greek word for </a:t>
            </a:r>
            <a:r>
              <a:rPr lang="en-US" sz="3300" dirty="0" smtClean="0"/>
              <a:t>sleep</a:t>
            </a:r>
          </a:p>
          <a:p>
            <a:r>
              <a:rPr lang="en-US" sz="3300" dirty="0" smtClean="0"/>
              <a:t>Coma is when a comatose </a:t>
            </a:r>
            <a:r>
              <a:rPr lang="en-US" sz="3300" dirty="0"/>
              <a:t>person lies unmoving, except for shallow breathing, indefinitely.  </a:t>
            </a:r>
            <a:endParaRPr lang="en-US" sz="3300" dirty="0" smtClean="0"/>
          </a:p>
          <a:p>
            <a:r>
              <a:rPr lang="en-US" sz="3300" dirty="0" smtClean="0"/>
              <a:t>People </a:t>
            </a:r>
            <a:r>
              <a:rPr lang="en-US" sz="3300" dirty="0"/>
              <a:t>can be in comas for a few hours up to years.  </a:t>
            </a:r>
            <a:endParaRPr lang="en-US" sz="3300" dirty="0" smtClean="0"/>
          </a:p>
          <a:p>
            <a:r>
              <a:rPr lang="en-US" sz="3300" dirty="0" smtClean="0"/>
              <a:t>They </a:t>
            </a:r>
            <a:r>
              <a:rPr lang="en-US" sz="3300" dirty="0"/>
              <a:t>appear dead to the outside world, except upon close inspection</a:t>
            </a:r>
            <a:r>
              <a:rPr lang="en-US" sz="3300" dirty="0" smtClean="0"/>
              <a:t>.</a:t>
            </a:r>
          </a:p>
          <a:p>
            <a:r>
              <a:rPr lang="en-US" sz="3300" dirty="0" smtClean="0"/>
              <a:t>Usually caused by trauma or brain injury</a:t>
            </a:r>
          </a:p>
          <a:p>
            <a:r>
              <a:rPr lang="en-US" sz="3300" dirty="0" smtClean="0"/>
              <a:t>When there is healing it’s a slow process</a:t>
            </a:r>
          </a:p>
          <a:p>
            <a:r>
              <a:rPr lang="en-US" sz="3300" dirty="0" smtClean="0"/>
              <a:t>Coma patients do not have the same signs as a person who’s asleep</a:t>
            </a:r>
          </a:p>
          <a:p>
            <a:r>
              <a:rPr lang="en-US" sz="3300" dirty="0" smtClean="0"/>
              <a:t>EEG is not consistent with sleep</a:t>
            </a:r>
          </a:p>
          <a:p>
            <a:r>
              <a:rPr lang="en-US" sz="3300" dirty="0" smtClean="0"/>
              <a:t>Cannot be woken up- Medical </a:t>
            </a:r>
            <a:r>
              <a:rPr lang="en-US" sz="3300" dirty="0"/>
              <a:t>intervention is required to maintain </a:t>
            </a:r>
            <a:r>
              <a:rPr lang="en-US" sz="3300" dirty="0" smtClean="0"/>
              <a:t>life (nutrients intravenously)</a:t>
            </a:r>
          </a:p>
          <a:p>
            <a:r>
              <a:rPr lang="en-US" sz="3300" dirty="0" smtClean="0"/>
              <a:t>There have been recent cases where a coma </a:t>
            </a:r>
            <a:r>
              <a:rPr lang="en-US" sz="3300" dirty="0"/>
              <a:t>patients can actually hear and remember things people say to them when they are in the coma.  </a:t>
            </a:r>
          </a:p>
          <a:p>
            <a:pPr lvl="1"/>
            <a:endParaRPr lang="en-US" sz="2000" dirty="0"/>
          </a:p>
        </p:txBody>
      </p:sp>
      <p:pic>
        <p:nvPicPr>
          <p:cNvPr id="10" name="Picture 9" descr="what is a coam.jpeg"/>
          <p:cNvPicPr>
            <a:picLocks noChangeAspect="1"/>
          </p:cNvPicPr>
          <p:nvPr/>
        </p:nvPicPr>
        <p:blipFill>
          <a:blip r:embed="rId3" cstate="print"/>
          <a:stretch>
            <a:fillRect/>
          </a:stretch>
        </p:blipFill>
        <p:spPr>
          <a:xfrm>
            <a:off x="381000" y="394291"/>
            <a:ext cx="3998686" cy="1447800"/>
          </a:xfrm>
          <a:prstGeom prst="rect">
            <a:avLst/>
          </a:prstGeom>
        </p:spPr>
      </p:pic>
    </p:spTree>
    <p:extLst>
      <p:ext uri="{BB962C8B-B14F-4D97-AF65-F5344CB8AC3E}">
        <p14:creationId xmlns:p14="http://schemas.microsoft.com/office/powerpoint/2010/main" val="388734172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0608" y="5975121"/>
            <a:ext cx="7772400" cy="553998"/>
          </a:xfrm>
          <a:prstGeom prst="rect">
            <a:avLst/>
          </a:prstGeom>
        </p:spPr>
        <p:txBody>
          <a:bodyPr wrap="square">
            <a:spAutoFit/>
          </a:bodyPr>
          <a:lstStyle/>
          <a:p>
            <a:r>
              <a:rPr lang="en-US" sz="1200" dirty="0">
                <a:solidFill>
                  <a:prstClr val="black"/>
                </a:solidFill>
                <a:hlinkClick r:id="rId2"/>
              </a:rPr>
              <a:t>http://www.youtube.com/watch?v=KSKIkXvqruI&amp;list=UUbDdmTlTwoCUx2p7nScbUCw&amp;index=4&amp;feature=plcp</a:t>
            </a:r>
            <a:endParaRPr lang="en-US" sz="1200" dirty="0">
              <a:solidFill>
                <a:prstClr val="black"/>
              </a:solidFill>
            </a:endParaRPr>
          </a:p>
          <a:p>
            <a:endParaRPr lang="en-US" dirty="0">
              <a:solidFill>
                <a:prstClr val="black"/>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143737"/>
            <a:ext cx="2819400" cy="2257767"/>
          </a:xfrm>
          <a:prstGeom prst="rect">
            <a:avLst/>
          </a:prstGeom>
        </p:spPr>
      </p:pic>
      <p:sp>
        <p:nvSpPr>
          <p:cNvPr id="3" name="TextBox 2"/>
          <p:cNvSpPr txBox="1"/>
          <p:nvPr/>
        </p:nvSpPr>
        <p:spPr>
          <a:xfrm>
            <a:off x="1063337" y="6052066"/>
            <a:ext cx="8229600" cy="954107"/>
          </a:xfrm>
          <a:prstGeom prst="rect">
            <a:avLst/>
          </a:prstGeom>
          <a:noFill/>
        </p:spPr>
        <p:txBody>
          <a:bodyPr wrap="square" rtlCol="0">
            <a:spAutoFit/>
          </a:bodyPr>
          <a:lstStyle/>
          <a:p>
            <a:endParaRPr lang="en-US" sz="1400" dirty="0" smtClean="0">
              <a:solidFill>
                <a:prstClr val="black"/>
              </a:solidFill>
            </a:endParaRPr>
          </a:p>
          <a:p>
            <a:r>
              <a:rPr lang="en-US" sz="1400" dirty="0" smtClean="0">
                <a:solidFill>
                  <a:prstClr val="black"/>
                </a:solidFill>
              </a:rPr>
              <a:t>Alice </a:t>
            </a:r>
            <a:r>
              <a:rPr lang="en-US" sz="1400" dirty="0">
                <a:solidFill>
                  <a:prstClr val="black"/>
                </a:solidFill>
              </a:rPr>
              <a:t>in Wonderland </a:t>
            </a:r>
            <a:r>
              <a:rPr lang="en-US" sz="1400" dirty="0">
                <a:solidFill>
                  <a:srgbClr val="002060"/>
                </a:solidFill>
                <a:hlinkClick r:id="rId4"/>
              </a:rPr>
              <a:t>https://www.youtube.com/watch?v=1BWWkXdOui4&amp;index=5&amp;list=UUbDdmTlTwoCUx2p7nScbUCw</a:t>
            </a:r>
            <a:endParaRPr lang="en-US" sz="1400" dirty="0">
              <a:solidFill>
                <a:srgbClr val="002060"/>
              </a:solidFill>
            </a:endParaRPr>
          </a:p>
          <a:p>
            <a:endParaRPr lang="en-US" sz="1400" dirty="0">
              <a:solidFill>
                <a:srgbClr val="002060"/>
              </a:solidFill>
            </a:endParaRPr>
          </a:p>
        </p:txBody>
      </p:sp>
      <p:sp>
        <p:nvSpPr>
          <p:cNvPr id="6" name="TextBox 5"/>
          <p:cNvSpPr txBox="1"/>
          <p:nvPr/>
        </p:nvSpPr>
        <p:spPr>
          <a:xfrm>
            <a:off x="1600200" y="762000"/>
            <a:ext cx="3296608" cy="369332"/>
          </a:xfrm>
          <a:prstGeom prst="rect">
            <a:avLst/>
          </a:prstGeom>
          <a:noFill/>
        </p:spPr>
        <p:txBody>
          <a:bodyPr wrap="none" rtlCol="0">
            <a:spAutoFit/>
          </a:bodyPr>
          <a:lstStyle/>
          <a:p>
            <a:r>
              <a:rPr lang="en-US" dirty="0">
                <a:solidFill>
                  <a:prstClr val="black"/>
                </a:solidFill>
              </a:rPr>
              <a:t>MRI: your brain watching a movie</a:t>
            </a:r>
          </a:p>
        </p:txBody>
      </p:sp>
      <p:sp>
        <p:nvSpPr>
          <p:cNvPr id="7" name="Rectangle 6"/>
          <p:cNvSpPr/>
          <p:nvPr/>
        </p:nvSpPr>
        <p:spPr>
          <a:xfrm>
            <a:off x="1084521" y="5729186"/>
            <a:ext cx="732573" cy="338554"/>
          </a:xfrm>
          <a:prstGeom prst="rect">
            <a:avLst/>
          </a:prstGeom>
        </p:spPr>
        <p:txBody>
          <a:bodyPr wrap="none">
            <a:spAutoFit/>
          </a:bodyPr>
          <a:lstStyle/>
          <a:p>
            <a:r>
              <a:rPr lang="en-US" sz="1600" dirty="0">
                <a:solidFill>
                  <a:prstClr val="black"/>
                </a:solidFill>
              </a:rPr>
              <a:t>Avatar</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6934200"/>
            <a:ext cx="17068800" cy="1900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5733"/>
          <a:stretch/>
        </p:blipFill>
        <p:spPr bwMode="auto">
          <a:xfrm>
            <a:off x="1183263" y="1219200"/>
            <a:ext cx="2068958" cy="2425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145184" y="5536330"/>
            <a:ext cx="5668043" cy="415498"/>
          </a:xfrm>
          <a:prstGeom prst="rect">
            <a:avLst/>
          </a:prstGeom>
        </p:spPr>
        <p:txBody>
          <a:bodyPr wrap="square">
            <a:spAutoFit/>
          </a:bodyPr>
          <a:lstStyle/>
          <a:p>
            <a:r>
              <a:rPr lang="en-US" sz="1050" dirty="0">
                <a:hlinkClick r:id="rId7"/>
              </a:rPr>
              <a:t>https://</a:t>
            </a:r>
            <a:r>
              <a:rPr lang="en-US" sz="1050" dirty="0" smtClean="0">
                <a:hlinkClick r:id="rId7"/>
              </a:rPr>
              <a:t>www.youtube.com/watch?v=7yjHiVfMSHk&amp;list=UUbDdmTlTwoCUx2p7nScbUCw&amp;index=10</a:t>
            </a:r>
            <a:endParaRPr lang="en-US" sz="1050" dirty="0" smtClean="0"/>
          </a:p>
          <a:p>
            <a:endParaRPr lang="en-US" sz="1050" dirty="0"/>
          </a:p>
        </p:txBody>
      </p:sp>
      <p:sp>
        <p:nvSpPr>
          <p:cNvPr id="8" name="TextBox 7"/>
          <p:cNvSpPr txBox="1"/>
          <p:nvPr/>
        </p:nvSpPr>
        <p:spPr>
          <a:xfrm>
            <a:off x="1145184" y="5166998"/>
            <a:ext cx="1127937" cy="307777"/>
          </a:xfrm>
          <a:prstGeom prst="rect">
            <a:avLst/>
          </a:prstGeom>
          <a:noFill/>
        </p:spPr>
        <p:txBody>
          <a:bodyPr wrap="none" rtlCol="0">
            <a:spAutoFit/>
          </a:bodyPr>
          <a:lstStyle/>
          <a:p>
            <a:r>
              <a:rPr lang="en-US" sz="1400" dirty="0" smtClean="0"/>
              <a:t>Harry Potter</a:t>
            </a:r>
            <a:endParaRPr lang="en-US" sz="1400" dirty="0"/>
          </a:p>
        </p:txBody>
      </p:sp>
      <p:pic>
        <p:nvPicPr>
          <p:cNvPr id="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2650097"/>
            <a:ext cx="1981490" cy="2824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24885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29852" y="304800"/>
            <a:ext cx="5398295" cy="2421464"/>
          </a:xfrm>
        </p:spPr>
        <p:txBody>
          <a:bodyPr>
            <a:noAutofit/>
          </a:bodyPr>
          <a:lstStyle/>
          <a:p>
            <a:r>
              <a:rPr lang="en-US" sz="3200" dirty="0">
                <a:solidFill>
                  <a:prstClr val="white"/>
                </a:solidFill>
              </a:rPr>
              <a:t>If a tree falls in the forest,</a:t>
            </a:r>
            <a:br>
              <a:rPr lang="en-US" sz="3200" dirty="0">
                <a:solidFill>
                  <a:prstClr val="white"/>
                </a:solidFill>
              </a:rPr>
            </a:br>
            <a:r>
              <a:rPr lang="en-US" sz="3200" dirty="0">
                <a:solidFill>
                  <a:prstClr val="white"/>
                </a:solidFill>
              </a:rPr>
              <a:t>does it make a </a:t>
            </a:r>
            <a:r>
              <a:rPr lang="en-US" sz="3200" dirty="0" smtClean="0">
                <a:solidFill>
                  <a:prstClr val="white"/>
                </a:solidFill>
              </a:rPr>
              <a:t>sound?</a:t>
            </a:r>
            <a:endParaRPr lang="en-US" sz="32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819400"/>
            <a:ext cx="4210050" cy="3141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46456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19200" y="914400"/>
            <a:ext cx="7498080" cy="1143000"/>
          </a:xfrm>
        </p:spPr>
        <p:txBody>
          <a:bodyPr>
            <a:noAutofit/>
          </a:bodyPr>
          <a:lstStyle/>
          <a:p>
            <a:r>
              <a:rPr lang="en-US" sz="3200" dirty="0" smtClean="0"/>
              <a:t>If a tree falls in your dream, </a:t>
            </a:r>
            <a:br>
              <a:rPr lang="en-US" sz="3200" dirty="0" smtClean="0"/>
            </a:br>
            <a:r>
              <a:rPr lang="en-US" sz="3200" dirty="0" smtClean="0"/>
              <a:t>      why does it make a sound?</a:t>
            </a:r>
            <a:endParaRPr lang="en-US" sz="3200" dirty="0"/>
          </a:p>
        </p:txBody>
      </p:sp>
      <p:pic>
        <p:nvPicPr>
          <p:cNvPr id="3082" name="Picture 10" descr="https://encrypted-tbn2.google.com/images?q=tbn:ANd9GcTD6ZsSJVioxzRIpteeBo-hxZ9MSY_iyrDbqB6-i4eygyPeiZ6glA"/>
          <p:cNvPicPr>
            <a:picLocks noChangeAspect="1" noChangeArrowheads="1"/>
          </p:cNvPicPr>
          <p:nvPr/>
        </p:nvPicPr>
        <p:blipFill>
          <a:blip r:embed="rId2" cstate="print"/>
          <a:srcRect/>
          <a:stretch>
            <a:fillRect/>
          </a:stretch>
        </p:blipFill>
        <p:spPr bwMode="auto">
          <a:xfrm>
            <a:off x="6553200" y="3962400"/>
            <a:ext cx="2009775" cy="2276475"/>
          </a:xfrm>
          <a:prstGeom prst="rect">
            <a:avLst/>
          </a:prstGeom>
          <a:noFill/>
        </p:spPr>
      </p:pic>
    </p:spTree>
    <p:extLst>
      <p:ext uri="{BB962C8B-B14F-4D97-AF65-F5344CB8AC3E}">
        <p14:creationId xmlns:p14="http://schemas.microsoft.com/office/powerpoint/2010/main" val="14187918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6000">
              <a:srgbClr val="A603AB"/>
            </a:gs>
            <a:gs pos="24000">
              <a:srgbClr val="0819FB"/>
            </a:gs>
            <a:gs pos="42000">
              <a:srgbClr val="1A8D48"/>
            </a:gs>
            <a:gs pos="60000">
              <a:srgbClr val="FFFF00"/>
            </a:gs>
            <a:gs pos="69000">
              <a:srgbClr val="EE3F17"/>
            </a:gs>
            <a:gs pos="85000">
              <a:srgbClr val="E81766"/>
            </a:gs>
            <a:gs pos="98000">
              <a:srgbClr val="A603AB"/>
            </a:gs>
          </a:gsLst>
          <a:lin ang="4800000" scaled="0"/>
          <a:tileRect l="-100000" t="-10000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accent2">
                    <a:lumMod val="75000"/>
                  </a:schemeClr>
                </a:solidFill>
              </a:rPr>
              <a:t>MEMORY</a:t>
            </a:r>
            <a:endParaRPr lang="en-US" dirty="0">
              <a:solidFill>
                <a:schemeClr val="accent2">
                  <a:lumMod val="75000"/>
                </a:schemeClr>
              </a:solidFill>
            </a:endParaRPr>
          </a:p>
        </p:txBody>
      </p:sp>
      <p:sp>
        <p:nvSpPr>
          <p:cNvPr id="7" name="Content Placeholder 6"/>
          <p:cNvSpPr>
            <a:spLocks noGrp="1"/>
          </p:cNvSpPr>
          <p:nvPr>
            <p:ph idx="1"/>
          </p:nvPr>
        </p:nvSpPr>
        <p:spPr>
          <a:xfrm>
            <a:off x="1371600" y="1371600"/>
            <a:ext cx="7498080" cy="4800600"/>
          </a:xfrm>
        </p:spPr>
        <p:txBody>
          <a:bodyPr/>
          <a:lstStyle/>
          <a:p>
            <a:pPr marL="82296" indent="0">
              <a:buNone/>
            </a:pPr>
            <a:r>
              <a:rPr lang="en-US" sz="2800" b="1" dirty="0">
                <a:solidFill>
                  <a:schemeClr val="accent2">
                    <a:lumMod val="75000"/>
                  </a:schemeClr>
                </a:solidFill>
              </a:rPr>
              <a:t>Stages of memory</a:t>
            </a:r>
          </a:p>
          <a:p>
            <a:pPr>
              <a:spcBef>
                <a:spcPts val="0"/>
              </a:spcBef>
              <a:buFont typeface="Wingdings" panose="05000000000000000000" pitchFamily="2" charset="2"/>
              <a:buChar char="§"/>
            </a:pPr>
            <a:r>
              <a:rPr lang="en-US" sz="2000" dirty="0" smtClean="0"/>
              <a:t> Encoding</a:t>
            </a:r>
            <a:endParaRPr lang="en-US" sz="2000" dirty="0"/>
          </a:p>
          <a:p>
            <a:pPr>
              <a:spcBef>
                <a:spcPts val="0"/>
              </a:spcBef>
              <a:buFont typeface="Wingdings" panose="05000000000000000000" pitchFamily="2" charset="2"/>
              <a:buChar char="§"/>
            </a:pPr>
            <a:r>
              <a:rPr lang="en-US" sz="2000" dirty="0"/>
              <a:t> S</a:t>
            </a:r>
            <a:r>
              <a:rPr lang="en-US" sz="2000" dirty="0" smtClean="0"/>
              <a:t>torage</a:t>
            </a:r>
            <a:endParaRPr lang="en-US" sz="2000" dirty="0"/>
          </a:p>
          <a:p>
            <a:pPr>
              <a:spcBef>
                <a:spcPts val="0"/>
              </a:spcBef>
              <a:buFont typeface="Wingdings" panose="05000000000000000000" pitchFamily="2" charset="2"/>
              <a:buChar char="§"/>
            </a:pPr>
            <a:r>
              <a:rPr lang="en-US" sz="2000" dirty="0"/>
              <a:t> R</a:t>
            </a:r>
            <a:r>
              <a:rPr lang="en-US" sz="2000" dirty="0" smtClean="0"/>
              <a:t>etrieval</a:t>
            </a:r>
            <a:endParaRPr lang="en-US" sz="2000" dirty="0"/>
          </a:p>
          <a:p>
            <a:pPr marL="82296" indent="0">
              <a:buNone/>
            </a:pPr>
            <a:r>
              <a:rPr lang="en-US" sz="2400" b="1" dirty="0" smtClean="0">
                <a:solidFill>
                  <a:schemeClr val="accent2">
                    <a:lumMod val="75000"/>
                  </a:schemeClr>
                </a:solidFill>
              </a:rPr>
              <a:t>Kinds </a:t>
            </a:r>
            <a:r>
              <a:rPr lang="en-US" sz="2400" b="1" dirty="0">
                <a:solidFill>
                  <a:schemeClr val="accent2">
                    <a:lumMod val="75000"/>
                  </a:schemeClr>
                </a:solidFill>
              </a:rPr>
              <a:t>of Memory</a:t>
            </a:r>
          </a:p>
          <a:p>
            <a:pPr>
              <a:spcBef>
                <a:spcPts val="0"/>
              </a:spcBef>
              <a:buFont typeface="Wingdings" panose="05000000000000000000" pitchFamily="2" charset="2"/>
              <a:buChar char="§"/>
            </a:pPr>
            <a:r>
              <a:rPr lang="en-US" sz="2000" dirty="0"/>
              <a:t>   </a:t>
            </a:r>
            <a:r>
              <a:rPr lang="en-US" sz="2000" dirty="0" smtClean="0"/>
              <a:t>Short-term memory</a:t>
            </a:r>
            <a:endParaRPr lang="en-US" sz="2000" dirty="0"/>
          </a:p>
          <a:p>
            <a:pPr>
              <a:spcBef>
                <a:spcPts val="0"/>
              </a:spcBef>
              <a:buFont typeface="Wingdings" panose="05000000000000000000" pitchFamily="2" charset="2"/>
              <a:buChar char="§"/>
            </a:pPr>
            <a:r>
              <a:rPr lang="en-US" sz="2000" dirty="0"/>
              <a:t>   W</a:t>
            </a:r>
            <a:r>
              <a:rPr lang="en-US" sz="2000" dirty="0" smtClean="0"/>
              <a:t>orking memory	</a:t>
            </a:r>
            <a:endParaRPr lang="en-US" sz="2000" dirty="0"/>
          </a:p>
          <a:p>
            <a:pPr>
              <a:spcBef>
                <a:spcPts val="0"/>
              </a:spcBef>
              <a:buFont typeface="Wingdings" panose="05000000000000000000" pitchFamily="2" charset="2"/>
              <a:buChar char="§"/>
            </a:pPr>
            <a:r>
              <a:rPr lang="en-US" sz="2000" dirty="0"/>
              <a:t>   L</a:t>
            </a:r>
            <a:r>
              <a:rPr lang="en-US" sz="2000" dirty="0" smtClean="0"/>
              <a:t>ong-term memory  (Explicit and implicit)</a:t>
            </a:r>
          </a:p>
          <a:p>
            <a:pPr marL="82296" indent="0">
              <a:spcBef>
                <a:spcPts val="0"/>
              </a:spcBef>
              <a:buNone/>
            </a:pPr>
            <a:endParaRPr lang="en-US" sz="2000" dirty="0"/>
          </a:p>
          <a:p>
            <a:pPr marL="82296" indent="0">
              <a:buNone/>
            </a:pPr>
            <a:r>
              <a:rPr lang="en-US" sz="2400" b="1" dirty="0" smtClean="0">
                <a:solidFill>
                  <a:schemeClr val="accent2">
                    <a:lumMod val="75000"/>
                  </a:schemeClr>
                </a:solidFill>
              </a:rPr>
              <a:t>Systems </a:t>
            </a:r>
            <a:r>
              <a:rPr lang="en-US" sz="2400" b="1" dirty="0">
                <a:solidFill>
                  <a:schemeClr val="accent2">
                    <a:lumMod val="75000"/>
                  </a:schemeClr>
                </a:solidFill>
              </a:rPr>
              <a:t>for </a:t>
            </a:r>
            <a:r>
              <a:rPr lang="en-US" sz="2400" b="1" dirty="0" smtClean="0">
                <a:solidFill>
                  <a:schemeClr val="accent2">
                    <a:lumMod val="75000"/>
                  </a:schemeClr>
                </a:solidFill>
              </a:rPr>
              <a:t>Consolidation</a:t>
            </a:r>
          </a:p>
          <a:p>
            <a:pPr>
              <a:spcBef>
                <a:spcPts val="0"/>
              </a:spcBef>
              <a:buFont typeface="Wingdings" panose="05000000000000000000" pitchFamily="2" charset="2"/>
              <a:buChar char="§"/>
            </a:pPr>
            <a:r>
              <a:rPr lang="en-US" sz="2000" dirty="0"/>
              <a:t> </a:t>
            </a:r>
            <a:r>
              <a:rPr lang="en-US" sz="2000" dirty="0" smtClean="0"/>
              <a:t>Synaptic consolidation (within minutes)</a:t>
            </a:r>
          </a:p>
          <a:p>
            <a:pPr>
              <a:spcBef>
                <a:spcPts val="0"/>
              </a:spcBef>
              <a:buFont typeface="Wingdings" panose="05000000000000000000" pitchFamily="2" charset="2"/>
              <a:buChar char="§"/>
            </a:pPr>
            <a:r>
              <a:rPr lang="en-US" sz="2000" dirty="0" smtClean="0"/>
              <a:t> Systems consolidation  (while we’re sleeping)</a:t>
            </a:r>
          </a:p>
          <a:p>
            <a:pPr>
              <a:spcBef>
                <a:spcPts val="0"/>
              </a:spcBef>
              <a:buFont typeface="Wingdings" panose="05000000000000000000" pitchFamily="2" charset="2"/>
              <a:buChar char="§"/>
            </a:pPr>
            <a:r>
              <a:rPr lang="en-US" sz="2000" dirty="0"/>
              <a:t> </a:t>
            </a:r>
            <a:r>
              <a:rPr lang="en-US" sz="2000" dirty="0" smtClean="0"/>
              <a:t>Updating and Reconsolidation (weeks, even years later)</a:t>
            </a:r>
          </a:p>
          <a:p>
            <a:pPr>
              <a:buFont typeface="Wingdings" panose="05000000000000000000" pitchFamily="2" charset="2"/>
              <a:buChar char="§"/>
            </a:pPr>
            <a:endParaRPr lang="en-US" sz="2000" dirty="0" smtClean="0"/>
          </a:p>
          <a:p>
            <a:pPr marL="82296" indent="0">
              <a:buNone/>
            </a:pPr>
            <a:endParaRPr lang="en-US" sz="2000" dirty="0"/>
          </a:p>
          <a:p>
            <a:pPr marL="82296" indent="0">
              <a:buNone/>
            </a:pPr>
            <a:endParaRPr lang="en-US" sz="2400" b="1" dirty="0" smtClean="0">
              <a:solidFill>
                <a:schemeClr val="accent2">
                  <a:lumMod val="75000"/>
                </a:schemeClr>
              </a:solidFill>
            </a:endParaRPr>
          </a:p>
          <a:p>
            <a:pPr marL="82296" indent="0">
              <a:buNone/>
            </a:pPr>
            <a:endParaRPr lang="en-US" sz="2400" dirty="0" smtClean="0">
              <a:latin typeface="Arial Rounded MT Bold" panose="020F0704030504030204" pitchFamily="34" charset="0"/>
            </a:endParaRPr>
          </a:p>
          <a:p>
            <a:pPr marL="82296" indent="0">
              <a:buNone/>
            </a:pPr>
            <a:endParaRPr lang="en-US" sz="1800" dirty="0" smtClean="0">
              <a:latin typeface="Arial Rounded MT Bold" panose="020F0704030504030204" pitchFamily="34" charset="0"/>
            </a:endParaRPr>
          </a:p>
        </p:txBody>
      </p:sp>
    </p:spTree>
    <p:extLst>
      <p:ext uri="{BB962C8B-B14F-4D97-AF65-F5344CB8AC3E}">
        <p14:creationId xmlns:p14="http://schemas.microsoft.com/office/powerpoint/2010/main" val="35637781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1989667"/>
            <a:ext cx="5398295" cy="2421464"/>
          </a:xfrm>
        </p:spPr>
        <p:txBody>
          <a:bodyPr>
            <a:normAutofit/>
          </a:bodyPr>
          <a:lstStyle/>
          <a:p>
            <a:r>
              <a:rPr lang="en-US" sz="2800" dirty="0"/>
              <a:t>Where the wild things are</a:t>
            </a:r>
          </a:p>
        </p:txBody>
      </p:sp>
      <p:sp>
        <p:nvSpPr>
          <p:cNvPr id="3" name="Subtitle 2"/>
          <p:cNvSpPr>
            <a:spLocks noGrp="1"/>
          </p:cNvSpPr>
          <p:nvPr>
            <p:ph type="subTitle" idx="1"/>
          </p:nvPr>
        </p:nvSpPr>
        <p:spPr>
          <a:xfrm>
            <a:off x="1524000" y="6019800"/>
            <a:ext cx="6744586" cy="1405467"/>
          </a:xfrm>
        </p:spPr>
        <p:txBody>
          <a:bodyPr/>
          <a:lstStyle/>
          <a:p>
            <a:r>
              <a:rPr lang="en-US" sz="1200" dirty="0" smtClean="0">
                <a:hlinkClick r:id="rId2"/>
              </a:rPr>
              <a:t>https</a:t>
            </a:r>
            <a:r>
              <a:rPr lang="en-US" sz="1200" dirty="0">
                <a:hlinkClick r:id="rId2"/>
              </a:rPr>
              <a:t>://</a:t>
            </a:r>
            <a:r>
              <a:rPr lang="en-US" sz="1200" dirty="0" smtClean="0">
                <a:hlinkClick r:id="rId2"/>
              </a:rPr>
              <a:t>www.youtube.com/watch?v=uNJPSc_4RCI</a:t>
            </a:r>
          </a:p>
          <a:p>
            <a:r>
              <a:rPr lang="en-US" sz="1200" dirty="0" smtClean="0">
                <a:hlinkClick r:id="rId2"/>
              </a:rPr>
              <a:t>http</a:t>
            </a:r>
            <a:r>
              <a:rPr lang="en-US" sz="1200" dirty="0">
                <a:hlinkClick r:id="rId2"/>
              </a:rPr>
              <a:t>://</a:t>
            </a:r>
            <a:r>
              <a:rPr lang="en-US" sz="1200" dirty="0" smtClean="0">
                <a:hlinkClick r:id="rId2"/>
              </a:rPr>
              <a:t>www.traileraddict.com/trailer/where-the-wild-things-are/feature-trailer</a:t>
            </a:r>
            <a:endParaRPr lang="en-US" sz="1200" dirty="0" smtClean="0"/>
          </a:p>
          <a:p>
            <a:endParaRPr lang="en-US" sz="1200" dirty="0" smtClean="0"/>
          </a:p>
          <a:p>
            <a:endParaRPr lang="en-US" sz="1200" dirty="0"/>
          </a:p>
          <a:p>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999" y="838200"/>
            <a:ext cx="175577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200399"/>
            <a:ext cx="1963737"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24200" y="5105400"/>
            <a:ext cx="184731" cy="369332"/>
          </a:xfrm>
          <a:prstGeom prst="rect">
            <a:avLst/>
          </a:prstGeom>
          <a:noFill/>
        </p:spPr>
        <p:txBody>
          <a:bodyPr wrap="none" rtlCol="0">
            <a:spAutoFit/>
          </a:bodyPr>
          <a:lstStyle/>
          <a:p>
            <a:endParaRPr lang="en-US" dirty="0">
              <a:solidFill>
                <a:prstClr val="white"/>
              </a:solidFill>
            </a:endParaRPr>
          </a:p>
        </p:txBody>
      </p:sp>
    </p:spTree>
    <p:extLst>
      <p:ext uri="{BB962C8B-B14F-4D97-AF65-F5344CB8AC3E}">
        <p14:creationId xmlns:p14="http://schemas.microsoft.com/office/powerpoint/2010/main" val="30273514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75000"/>
                  </a:schemeClr>
                </a:solidFill>
              </a:rPr>
              <a:t>Memory Systems</a:t>
            </a:r>
            <a:endParaRPr lang="en-US" dirty="0">
              <a:solidFill>
                <a:schemeClr val="accent6">
                  <a:lumMod val="75000"/>
                </a:schemeClr>
              </a:solidFill>
            </a:endParaRPr>
          </a:p>
        </p:txBody>
      </p:sp>
      <p:sp>
        <p:nvSpPr>
          <p:cNvPr id="3" name="Content Placeholder 2"/>
          <p:cNvSpPr>
            <a:spLocks noGrp="1"/>
          </p:cNvSpPr>
          <p:nvPr>
            <p:ph idx="1"/>
          </p:nvPr>
        </p:nvSpPr>
        <p:spPr>
          <a:xfrm>
            <a:off x="1371600" y="1295400"/>
            <a:ext cx="7498080" cy="4800600"/>
          </a:xfrm>
        </p:spPr>
        <p:txBody>
          <a:bodyPr/>
          <a:lstStyle/>
          <a:p>
            <a:pPr marL="571500" lvl="0" indent="-571500">
              <a:spcBef>
                <a:spcPts val="0"/>
              </a:spcBef>
              <a:buClrTx/>
              <a:buSzTx/>
              <a:buFont typeface="Arial" panose="020B0604020202020204" pitchFamily="34" charset="0"/>
              <a:buChar char="•"/>
            </a:pPr>
            <a:r>
              <a:rPr lang="en-US" sz="2000" b="1" dirty="0" smtClean="0">
                <a:solidFill>
                  <a:srgbClr val="7030A0"/>
                </a:solidFill>
              </a:rPr>
              <a:t>Synaptic </a:t>
            </a:r>
            <a:r>
              <a:rPr lang="en-US" sz="2000" b="1" dirty="0">
                <a:solidFill>
                  <a:srgbClr val="7030A0"/>
                </a:solidFill>
              </a:rPr>
              <a:t>consolidation- within a few hours of </a:t>
            </a:r>
            <a:r>
              <a:rPr lang="en-US" sz="2000" b="1" dirty="0" smtClean="0">
                <a:solidFill>
                  <a:srgbClr val="7030A0"/>
                </a:solidFill>
              </a:rPr>
              <a:t>learning</a:t>
            </a:r>
          </a:p>
          <a:p>
            <a:pPr marL="0" lvl="0" indent="0">
              <a:spcBef>
                <a:spcPts val="0"/>
              </a:spcBef>
              <a:buClrTx/>
              <a:buSzTx/>
              <a:buNone/>
            </a:pPr>
            <a:r>
              <a:rPr lang="en-US" sz="2000" b="1" dirty="0" smtClean="0">
                <a:solidFill>
                  <a:srgbClr val="7030A0"/>
                </a:solidFill>
              </a:rPr>
              <a:t>	(when awake)</a:t>
            </a:r>
          </a:p>
          <a:p>
            <a:pPr marL="0" lvl="0" indent="0">
              <a:spcBef>
                <a:spcPts val="0"/>
              </a:spcBef>
              <a:buClrTx/>
              <a:buSzTx/>
              <a:buNone/>
            </a:pPr>
            <a:endParaRPr lang="en-US" sz="2000" b="1" dirty="0">
              <a:solidFill>
                <a:srgbClr val="7030A0"/>
              </a:solidFill>
            </a:endParaRPr>
          </a:p>
          <a:p>
            <a:pPr marL="571500" lvl="0" indent="-571500">
              <a:spcBef>
                <a:spcPts val="0"/>
              </a:spcBef>
              <a:buClrTx/>
              <a:buSzTx/>
              <a:buFont typeface="Arial" panose="020B0604020202020204" pitchFamily="34" charset="0"/>
              <a:buChar char="•"/>
            </a:pPr>
            <a:r>
              <a:rPr lang="en-US" sz="2000" b="1" dirty="0" smtClean="0">
                <a:solidFill>
                  <a:srgbClr val="7030A0"/>
                </a:solidFill>
              </a:rPr>
              <a:t>Systems </a:t>
            </a:r>
            <a:r>
              <a:rPr lang="en-US" sz="2000" b="1" dirty="0">
                <a:solidFill>
                  <a:srgbClr val="7030A0"/>
                </a:solidFill>
              </a:rPr>
              <a:t>consolidation- over </a:t>
            </a:r>
            <a:r>
              <a:rPr lang="en-US" sz="2000" b="1" dirty="0" smtClean="0">
                <a:solidFill>
                  <a:srgbClr val="7030A0"/>
                </a:solidFill>
              </a:rPr>
              <a:t>days, weeks, maybe months</a:t>
            </a:r>
          </a:p>
          <a:p>
            <a:pPr marL="0" lvl="0" indent="0">
              <a:spcBef>
                <a:spcPts val="0"/>
              </a:spcBef>
              <a:buClrTx/>
              <a:buSzTx/>
              <a:buNone/>
            </a:pPr>
            <a:r>
              <a:rPr lang="en-US" sz="2000" b="1" dirty="0" smtClean="0">
                <a:solidFill>
                  <a:srgbClr val="7030A0"/>
                </a:solidFill>
              </a:rPr>
              <a:t>	(when we’re asleep)</a:t>
            </a:r>
          </a:p>
          <a:p>
            <a:pPr marL="571500" lvl="0" indent="-571500">
              <a:spcBef>
                <a:spcPts val="0"/>
              </a:spcBef>
              <a:buClrTx/>
              <a:buSzTx/>
              <a:buFont typeface="Arial" panose="020B0604020202020204" pitchFamily="34" charset="0"/>
              <a:buChar char="•"/>
            </a:pPr>
            <a:endParaRPr lang="en-US" sz="2000" b="1" dirty="0">
              <a:solidFill>
                <a:srgbClr val="7030A0"/>
              </a:solidFill>
            </a:endParaRPr>
          </a:p>
          <a:p>
            <a:pPr marL="571500" indent="-571500">
              <a:spcBef>
                <a:spcPts val="0"/>
              </a:spcBef>
              <a:buClrTx/>
              <a:buSzTx/>
              <a:buFont typeface="Arial" panose="020B0604020202020204" pitchFamily="34" charset="0"/>
              <a:buChar char="•"/>
            </a:pPr>
            <a:r>
              <a:rPr lang="en-US" sz="2000" b="1" dirty="0" smtClean="0">
                <a:solidFill>
                  <a:srgbClr val="7030A0"/>
                </a:solidFill>
              </a:rPr>
              <a:t>Even years </a:t>
            </a:r>
            <a:r>
              <a:rPr lang="en-US" sz="2000" b="1" dirty="0">
                <a:solidFill>
                  <a:srgbClr val="7030A0"/>
                </a:solidFill>
              </a:rPr>
              <a:t>later</a:t>
            </a:r>
          </a:p>
          <a:p>
            <a:pPr marL="0" lvl="0" indent="0">
              <a:spcBef>
                <a:spcPts val="0"/>
              </a:spcBef>
              <a:buClrTx/>
              <a:buSzTx/>
              <a:buNone/>
            </a:pPr>
            <a:r>
              <a:rPr lang="en-US" sz="2000" b="1" dirty="0" smtClean="0">
                <a:solidFill>
                  <a:srgbClr val="7030A0"/>
                </a:solidFill>
              </a:rPr>
              <a:t>        Memory reconsolidation and Updating consolidation</a:t>
            </a:r>
            <a:endParaRPr lang="en-US"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4314209"/>
            <a:ext cx="5391150" cy="2224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44538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4600" y="1371600"/>
            <a:ext cx="5398295" cy="2421464"/>
          </a:xfrm>
        </p:spPr>
        <p:txBody>
          <a:bodyPr>
            <a:normAutofit/>
          </a:bodyPr>
          <a:lstStyle/>
          <a:p>
            <a:r>
              <a:rPr lang="en-US" sz="4000" dirty="0" smtClean="0"/>
              <a:t>MEMORY</a:t>
            </a:r>
            <a:endParaRPr lang="en-US" sz="4000" dirty="0"/>
          </a:p>
        </p:txBody>
      </p:sp>
      <p:sp>
        <p:nvSpPr>
          <p:cNvPr id="3" name="Subtitle 2"/>
          <p:cNvSpPr>
            <a:spLocks noGrp="1"/>
          </p:cNvSpPr>
          <p:nvPr>
            <p:ph type="subTitle" idx="1"/>
          </p:nvPr>
        </p:nvSpPr>
        <p:spPr>
          <a:xfrm>
            <a:off x="2628502" y="4038600"/>
            <a:ext cx="5398295" cy="1405467"/>
          </a:xfrm>
        </p:spPr>
        <p:txBody>
          <a:bodyPr>
            <a:normAutofit/>
          </a:bodyPr>
          <a:lstStyle/>
          <a:p>
            <a:r>
              <a:rPr lang="en-US" sz="1800" dirty="0" smtClean="0"/>
              <a:t>WHAT KIND OF MEMORY DO WE HAVE?</a:t>
            </a:r>
            <a:endParaRPr lang="en-US" sz="18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524000"/>
            <a:ext cx="1974850"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53504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04800"/>
            <a:ext cx="7498080" cy="868362"/>
          </a:xfrm>
        </p:spPr>
        <p:txBody>
          <a:bodyPr>
            <a:normAutofit fontScale="90000"/>
          </a:bodyPr>
          <a:lstStyle/>
          <a:p>
            <a:pPr lvl="8" algn="l" rtl="0">
              <a:spcBef>
                <a:spcPct val="0"/>
              </a:spcBef>
            </a:pPr>
            <a:r>
              <a:rPr kumimoji="0" lang="en-US" sz="4300" b="0" i="0" u="none" strike="noStrike" kern="1200" cap="none" spc="0" normalizeH="0" baseline="0" noProof="0" dirty="0" smtClean="0">
                <a:ln>
                  <a:noFill/>
                </a:ln>
                <a:solidFill>
                  <a:srgbClr val="0070C0"/>
                </a:solidFill>
                <a:effectLst>
                  <a:outerShdw blurRad="50000" dist="30000" dir="5400000" algn="tl" rotWithShape="0">
                    <a:srgbClr val="000000">
                      <a:alpha val="30000"/>
                    </a:srgbClr>
                  </a:outerShdw>
                </a:effectLst>
                <a:uLnTx/>
                <a:uFillTx/>
                <a:latin typeface="Gill Sans MT"/>
              </a:rPr>
              <a:t>Memory</a:t>
            </a:r>
            <a:r>
              <a:rPr lang="en-US" b="1" dirty="0" smtClean="0">
                <a:solidFill>
                  <a:srgbClr val="0070C0"/>
                </a:solidFill>
              </a:rPr>
              <a:t/>
            </a:r>
            <a:br>
              <a:rPr lang="en-US" b="1" dirty="0" smtClean="0">
                <a:solidFill>
                  <a:srgbClr val="0070C0"/>
                </a:solidFill>
              </a:rPr>
            </a:br>
            <a:r>
              <a:rPr lang="en-US" dirty="0" smtClean="0">
                <a:solidFill>
                  <a:srgbClr val="002060"/>
                </a:solidFill>
              </a:rPr>
              <a:t/>
            </a:r>
            <a:br>
              <a:rPr lang="en-US" dirty="0" smtClean="0">
                <a:solidFill>
                  <a:srgbClr val="002060"/>
                </a:solidFill>
              </a:rPr>
            </a:br>
            <a:endParaRPr lang="en-US" dirty="0">
              <a:solidFill>
                <a:srgbClr val="002060"/>
              </a:solidFill>
            </a:endParaRPr>
          </a:p>
        </p:txBody>
      </p:sp>
      <p:sp>
        <p:nvSpPr>
          <p:cNvPr id="3" name="Content Placeholder 2"/>
          <p:cNvSpPr>
            <a:spLocks noGrp="1"/>
          </p:cNvSpPr>
          <p:nvPr>
            <p:ph idx="1"/>
          </p:nvPr>
        </p:nvSpPr>
        <p:spPr>
          <a:xfrm>
            <a:off x="2209800" y="914400"/>
            <a:ext cx="7848600" cy="5638800"/>
          </a:xfrm>
        </p:spPr>
        <p:txBody>
          <a:bodyPr>
            <a:normAutofit/>
          </a:bodyPr>
          <a:lstStyle/>
          <a:p>
            <a:pPr>
              <a:buNone/>
            </a:pPr>
            <a:r>
              <a:rPr lang="en-US" sz="2400" b="1" dirty="0" smtClean="0"/>
              <a:t>3 </a:t>
            </a:r>
            <a:r>
              <a:rPr lang="en-US" sz="2400" b="1" dirty="0" smtClean="0"/>
              <a:t>kinds of memory and memory systems</a:t>
            </a:r>
            <a:r>
              <a:rPr lang="en-US" sz="2400" b="1" dirty="0" smtClean="0"/>
              <a:t>:</a:t>
            </a:r>
            <a:endParaRPr lang="en-US" sz="2000" b="1" dirty="0" smtClean="0"/>
          </a:p>
          <a:p>
            <a:pPr lvl="4"/>
            <a:r>
              <a:rPr lang="en-US" dirty="0" smtClean="0">
                <a:solidFill>
                  <a:srgbClr val="0070C0"/>
                </a:solidFill>
              </a:rPr>
              <a:t>Short term-     </a:t>
            </a:r>
            <a:r>
              <a:rPr lang="en-US" b="1" dirty="0" smtClean="0"/>
              <a:t>active </a:t>
            </a:r>
            <a:r>
              <a:rPr lang="en-US" dirty="0" smtClean="0"/>
              <a:t>memory </a:t>
            </a:r>
          </a:p>
          <a:p>
            <a:pPr lvl="8">
              <a:buNone/>
            </a:pPr>
            <a:r>
              <a:rPr lang="en-US" dirty="0" smtClean="0"/>
              <a:t>             7 things </a:t>
            </a:r>
          </a:p>
          <a:p>
            <a:pPr lvl="8">
              <a:buNone/>
            </a:pPr>
            <a:r>
              <a:rPr lang="en-US" dirty="0" smtClean="0"/>
              <a:t>		  7 seconds – 30 </a:t>
            </a:r>
            <a:r>
              <a:rPr lang="en-US" dirty="0" smtClean="0"/>
              <a:t>seconds</a:t>
            </a:r>
          </a:p>
          <a:p>
            <a:pPr lvl="8">
              <a:buNone/>
            </a:pPr>
            <a:endParaRPr lang="en-US" dirty="0" smtClean="0">
              <a:solidFill>
                <a:srgbClr val="0070C0"/>
              </a:solidFill>
            </a:endParaRPr>
          </a:p>
          <a:p>
            <a:pPr lvl="4"/>
            <a:r>
              <a:rPr lang="en-US" dirty="0" smtClean="0">
                <a:solidFill>
                  <a:srgbClr val="0070C0"/>
                </a:solidFill>
              </a:rPr>
              <a:t>Long term-       </a:t>
            </a:r>
            <a:r>
              <a:rPr lang="en-US" dirty="0" smtClean="0"/>
              <a:t>is stored memory</a:t>
            </a:r>
          </a:p>
          <a:p>
            <a:pPr marL="1115568" lvl="4" indent="0">
              <a:buNone/>
            </a:pPr>
            <a:r>
              <a:rPr lang="en-US" dirty="0"/>
              <a:t>	</a:t>
            </a:r>
            <a:r>
              <a:rPr lang="en-US" dirty="0" smtClean="0"/>
              <a:t>   </a:t>
            </a:r>
            <a:r>
              <a:rPr lang="en-US" dirty="0" smtClean="0"/>
              <a:t>             About </a:t>
            </a:r>
            <a:r>
              <a:rPr lang="en-US" dirty="0" smtClean="0"/>
              <a:t>86 billion neurons in a </a:t>
            </a:r>
            <a:r>
              <a:rPr lang="en-US" dirty="0" smtClean="0"/>
              <a:t>brain</a:t>
            </a:r>
          </a:p>
          <a:p>
            <a:pPr marL="1115568" lvl="4" indent="0">
              <a:buNone/>
            </a:pPr>
            <a:endParaRPr lang="en-US" dirty="0" smtClean="0"/>
          </a:p>
          <a:p>
            <a:pPr lvl="4"/>
            <a:r>
              <a:rPr lang="en-US" dirty="0" smtClean="0">
                <a:solidFill>
                  <a:srgbClr val="0070C0"/>
                </a:solidFill>
              </a:rPr>
              <a:t>Sensory-</a:t>
            </a:r>
            <a:r>
              <a:rPr lang="en-US" dirty="0">
                <a:solidFill>
                  <a:srgbClr val="0070C0"/>
                </a:solidFill>
              </a:rPr>
              <a:t>	  </a:t>
            </a:r>
            <a:r>
              <a:rPr lang="en-US" dirty="0"/>
              <a:t>from senses and experiences</a:t>
            </a:r>
          </a:p>
          <a:p>
            <a:pPr marL="1115568" lvl="4" indent="0">
              <a:buNone/>
            </a:pPr>
            <a:r>
              <a:rPr lang="en-US" dirty="0"/>
              <a:t>                         Muscle memory</a:t>
            </a:r>
          </a:p>
          <a:p>
            <a:pPr marL="1947672" lvl="8" indent="0">
              <a:buNone/>
            </a:pPr>
            <a:endParaRPr lang="en-US" dirty="0" smtClean="0"/>
          </a:p>
          <a:p>
            <a:pPr marL="1947672" lvl="8" indent="0">
              <a:buNone/>
            </a:pPr>
            <a:endParaRPr lang="en-US" dirty="0" smtClean="0"/>
          </a:p>
          <a:p>
            <a:pPr lvl="5"/>
            <a:r>
              <a:rPr lang="en-US" dirty="0" smtClean="0">
                <a:solidFill>
                  <a:srgbClr val="0070C0"/>
                </a:solidFill>
              </a:rPr>
              <a:t>Explicit    </a:t>
            </a:r>
            <a:r>
              <a:rPr lang="en-US" dirty="0" smtClean="0">
                <a:solidFill>
                  <a:srgbClr val="0070C0"/>
                </a:solidFill>
              </a:rPr>
              <a:t>(declarative) Conscious</a:t>
            </a:r>
          </a:p>
          <a:p>
            <a:pPr lvl="5"/>
            <a:r>
              <a:rPr lang="en-US" dirty="0" smtClean="0">
                <a:solidFill>
                  <a:srgbClr val="0070C0"/>
                </a:solidFill>
              </a:rPr>
              <a:t>Implicit    (procedural) Subconscious</a:t>
            </a:r>
          </a:p>
          <a:p>
            <a:pPr marL="1325880" lvl="5" indent="0">
              <a:buNone/>
            </a:pPr>
            <a:endParaRPr lang="en-US" sz="2400" dirty="0" smtClean="0">
              <a:solidFill>
                <a:srgbClr val="0070C0"/>
              </a:solidFill>
            </a:endParaRPr>
          </a:p>
          <a:p>
            <a:pPr marL="1325880" lvl="5" indent="0">
              <a:buNone/>
            </a:pPr>
            <a:endParaRPr lang="en-US" sz="2400" dirty="0" smtClean="0">
              <a:solidFill>
                <a:srgbClr val="0070C0"/>
              </a:solidFill>
            </a:endParaRPr>
          </a:p>
          <a:p>
            <a:pPr>
              <a:buNone/>
            </a:pPr>
            <a:endParaRPr lang="en-US" sz="2000" dirty="0" smtClean="0"/>
          </a:p>
          <a:p>
            <a:pPr>
              <a:buNone/>
            </a:pPr>
            <a:endParaRPr lang="en-US" sz="2000" dirty="0" smtClean="0"/>
          </a:p>
          <a:p>
            <a:pPr>
              <a:buNone/>
            </a:pPr>
            <a:endParaRPr lang="en-US" sz="2000" dirty="0"/>
          </a:p>
        </p:txBody>
      </p:sp>
      <p:sp>
        <p:nvSpPr>
          <p:cNvPr id="4" name="TextBox 3"/>
          <p:cNvSpPr txBox="1"/>
          <p:nvPr/>
        </p:nvSpPr>
        <p:spPr>
          <a:xfrm>
            <a:off x="1676400" y="4949977"/>
            <a:ext cx="1792029" cy="461665"/>
          </a:xfrm>
          <a:prstGeom prst="rect">
            <a:avLst/>
          </a:prstGeom>
          <a:noFill/>
        </p:spPr>
        <p:txBody>
          <a:bodyPr wrap="none" rtlCol="0">
            <a:spAutoFit/>
          </a:bodyPr>
          <a:lstStyle/>
          <a:p>
            <a:r>
              <a:rPr lang="en-US" sz="2400" b="1" dirty="0" smtClean="0">
                <a:solidFill>
                  <a:srgbClr val="0070C0"/>
                </a:solidFill>
              </a:rPr>
              <a:t>Memory is:</a:t>
            </a:r>
            <a:endParaRPr lang="en-US" sz="2400" b="1" dirty="0">
              <a:solidFill>
                <a:srgbClr val="0070C0"/>
              </a:solidFill>
            </a:endParaRPr>
          </a:p>
        </p:txBody>
      </p:sp>
      <p:pic>
        <p:nvPicPr>
          <p:cNvPr id="6149" name="Picture 5" descr="Image result for mem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752600"/>
            <a:ext cx="1905000" cy="180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69254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564880" cy="868362"/>
          </a:xfrm>
        </p:spPr>
        <p:txBody>
          <a:bodyPr>
            <a:normAutofit fontScale="90000"/>
          </a:bodyPr>
          <a:lstStyle/>
          <a:p>
            <a:r>
              <a:rPr lang="en-US" dirty="0" smtClean="0"/>
              <a:t>	Memory</a:t>
            </a:r>
            <a:r>
              <a:rPr lang="en-US" dirty="0" smtClean="0">
                <a:solidFill>
                  <a:srgbClr val="002060"/>
                </a:solidFill>
              </a:rPr>
              <a:t/>
            </a:r>
            <a:br>
              <a:rPr lang="en-US" dirty="0" smtClean="0">
                <a:solidFill>
                  <a:srgbClr val="002060"/>
                </a:solidFill>
              </a:rPr>
            </a:br>
            <a:endParaRPr lang="en-US" dirty="0">
              <a:solidFill>
                <a:srgbClr val="002060"/>
              </a:solidFill>
            </a:endParaRPr>
          </a:p>
        </p:txBody>
      </p:sp>
      <p:sp>
        <p:nvSpPr>
          <p:cNvPr id="3" name="Content Placeholder 2"/>
          <p:cNvSpPr>
            <a:spLocks noGrp="1"/>
          </p:cNvSpPr>
          <p:nvPr>
            <p:ph idx="1"/>
          </p:nvPr>
        </p:nvSpPr>
        <p:spPr>
          <a:xfrm>
            <a:off x="1143000" y="1219200"/>
            <a:ext cx="8001000" cy="5334000"/>
          </a:xfrm>
        </p:spPr>
        <p:txBody>
          <a:bodyPr>
            <a:normAutofit/>
          </a:bodyPr>
          <a:lstStyle/>
          <a:p>
            <a:pPr>
              <a:buNone/>
            </a:pPr>
            <a:r>
              <a:rPr lang="en-US" sz="2400" b="1" dirty="0" smtClean="0"/>
              <a:t>Working Memory </a:t>
            </a:r>
          </a:p>
          <a:p>
            <a:pPr>
              <a:buNone/>
            </a:pPr>
            <a:r>
              <a:rPr lang="en-US" sz="2400" b="1" dirty="0" smtClean="0"/>
              <a:t>Central </a:t>
            </a:r>
            <a:r>
              <a:rPr lang="en-US" sz="2400" b="1" dirty="0"/>
              <a:t>Executive, Prefrontal lateral cortex (PFC)</a:t>
            </a:r>
          </a:p>
          <a:p>
            <a:pPr>
              <a:buNone/>
            </a:pPr>
            <a:endParaRPr lang="en-US" sz="2400" b="1" dirty="0" smtClean="0"/>
          </a:p>
          <a:p>
            <a:pPr marL="368046" lvl="4" indent="-285750">
              <a:spcBef>
                <a:spcPts val="600"/>
              </a:spcBef>
              <a:buClr>
                <a:schemeClr val="accent1"/>
              </a:buClr>
              <a:buSzPct val="80000"/>
              <a:buFont typeface="Wingdings" panose="05000000000000000000" pitchFamily="2" charset="2"/>
              <a:buChar char="ü"/>
            </a:pPr>
            <a:r>
              <a:rPr lang="en-US" sz="1800" dirty="0" smtClean="0">
                <a:solidFill>
                  <a:srgbClr val="0070C0"/>
                </a:solidFill>
              </a:rPr>
              <a:t>WM includes Short Term Memory</a:t>
            </a:r>
          </a:p>
          <a:p>
            <a:pPr marL="368046" lvl="4" indent="-285750">
              <a:spcBef>
                <a:spcPts val="600"/>
              </a:spcBef>
              <a:buClr>
                <a:schemeClr val="accent1"/>
              </a:buClr>
              <a:buSzPct val="80000"/>
              <a:buFont typeface="Wingdings" panose="05000000000000000000" pitchFamily="2" charset="2"/>
              <a:buChar char="ü"/>
            </a:pPr>
            <a:r>
              <a:rPr lang="en-US" sz="1800" dirty="0" smtClean="0">
                <a:solidFill>
                  <a:srgbClr val="0070C0"/>
                </a:solidFill>
              </a:rPr>
              <a:t>Attention</a:t>
            </a:r>
          </a:p>
          <a:p>
            <a:pPr marL="368046" lvl="4" indent="-285750">
              <a:spcBef>
                <a:spcPts val="600"/>
              </a:spcBef>
              <a:buClr>
                <a:schemeClr val="accent1"/>
              </a:buClr>
              <a:buSzPct val="80000"/>
              <a:buFont typeface="Wingdings" panose="05000000000000000000" pitchFamily="2" charset="2"/>
              <a:buChar char="Ø"/>
            </a:pPr>
            <a:r>
              <a:rPr lang="en-US" sz="1800" dirty="0" smtClean="0">
                <a:solidFill>
                  <a:srgbClr val="0070C0"/>
                </a:solidFill>
              </a:rPr>
              <a:t>But </a:t>
            </a:r>
            <a:r>
              <a:rPr lang="en-US" sz="1800" dirty="0" smtClean="0">
                <a:solidFill>
                  <a:srgbClr val="0070C0"/>
                </a:solidFill>
              </a:rPr>
              <a:t>not all memory goes </a:t>
            </a:r>
          </a:p>
          <a:p>
            <a:pPr marL="365760" lvl="4" indent="-283464">
              <a:spcBef>
                <a:spcPts val="600"/>
              </a:spcBef>
              <a:buClr>
                <a:schemeClr val="accent1"/>
              </a:buClr>
              <a:buSzPct val="80000"/>
              <a:buNone/>
            </a:pPr>
            <a:r>
              <a:rPr lang="en-US" sz="1800" dirty="0" smtClean="0">
                <a:solidFill>
                  <a:srgbClr val="0070C0"/>
                </a:solidFill>
              </a:rPr>
              <a:t>          to long </a:t>
            </a:r>
            <a:r>
              <a:rPr lang="en-US" sz="1800" dirty="0">
                <a:solidFill>
                  <a:srgbClr val="0070C0"/>
                </a:solidFill>
              </a:rPr>
              <a:t>term Memory</a:t>
            </a:r>
          </a:p>
          <a:p>
            <a:pPr>
              <a:buNone/>
            </a:pPr>
            <a:endParaRPr lang="en-US" sz="1800" b="1" dirty="0" smtClean="0"/>
          </a:p>
          <a:p>
            <a:pPr>
              <a:buNone/>
            </a:pPr>
            <a:endParaRPr lang="en-US" sz="2400" b="1" dirty="0" smtClean="0"/>
          </a:p>
          <a:p>
            <a:pPr>
              <a:buNone/>
            </a:pPr>
            <a:endParaRPr lang="en-US" sz="2400" b="1" dirty="0" smtClean="0"/>
          </a:p>
          <a:p>
            <a:pPr>
              <a:buNone/>
            </a:pPr>
            <a:endParaRPr lang="en-US" sz="2400" b="1" dirty="0" smtClean="0"/>
          </a:p>
          <a:p>
            <a:r>
              <a:rPr lang="en-US" sz="2000" dirty="0" smtClean="0"/>
              <a:t>Some memories are never in dreams- can you guess why??</a:t>
            </a:r>
          </a:p>
          <a:p>
            <a:pPr>
              <a:buNone/>
            </a:pPr>
            <a:endParaRPr lang="en-US" sz="2000" dirty="0" smtClean="0"/>
          </a:p>
          <a:p>
            <a:pPr>
              <a:buNone/>
            </a:pPr>
            <a:endParaRPr lang="en-US" sz="2000" dirty="0" smtClean="0"/>
          </a:p>
        </p:txBody>
      </p:sp>
      <p:pic>
        <p:nvPicPr>
          <p:cNvPr id="5" name="Picture 4" descr="working memory.jpeg"/>
          <p:cNvPicPr>
            <a:picLocks noChangeAspect="1"/>
          </p:cNvPicPr>
          <p:nvPr/>
        </p:nvPicPr>
        <p:blipFill>
          <a:blip r:embed="rId2" cstate="print"/>
          <a:stretch>
            <a:fillRect/>
          </a:stretch>
        </p:blipFill>
        <p:spPr>
          <a:xfrm>
            <a:off x="4953000" y="2286000"/>
            <a:ext cx="3631046" cy="2819400"/>
          </a:xfrm>
          <a:prstGeom prst="rect">
            <a:avLst/>
          </a:prstGeom>
        </p:spPr>
      </p:pic>
    </p:spTree>
    <p:extLst>
      <p:ext uri="{BB962C8B-B14F-4D97-AF65-F5344CB8AC3E}">
        <p14:creationId xmlns:p14="http://schemas.microsoft.com/office/powerpoint/2010/main" val="14890690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0"/>
            <a:ext cx="7924800" cy="1143000"/>
          </a:xfrm>
        </p:spPr>
        <p:txBody>
          <a:bodyPr>
            <a:normAutofit fontScale="90000"/>
          </a:bodyPr>
          <a:lstStyle/>
          <a:p>
            <a:pPr algn="ctr"/>
            <a:r>
              <a:rPr lang="en-US" sz="3200" dirty="0" smtClean="0"/>
              <a:t/>
            </a:r>
            <a:br>
              <a:rPr lang="en-US" sz="3200" dirty="0" smtClean="0"/>
            </a:br>
            <a:r>
              <a:rPr lang="en-US" sz="3200" dirty="0" smtClean="0"/>
              <a:t/>
            </a:r>
            <a:br>
              <a:rPr lang="en-US" sz="3200" dirty="0" smtClean="0"/>
            </a:br>
            <a:endParaRPr lang="en-US" sz="3200" dirty="0"/>
          </a:p>
        </p:txBody>
      </p:sp>
      <p:sp>
        <p:nvSpPr>
          <p:cNvPr id="3" name="Subtitle 2"/>
          <p:cNvSpPr>
            <a:spLocks noGrp="1"/>
          </p:cNvSpPr>
          <p:nvPr>
            <p:ph type="subTitle" idx="1"/>
          </p:nvPr>
        </p:nvSpPr>
        <p:spPr>
          <a:xfrm>
            <a:off x="3429000" y="838200"/>
            <a:ext cx="5334000" cy="4800600"/>
          </a:xfrm>
        </p:spPr>
        <p:txBody>
          <a:bodyPr>
            <a:normAutofit fontScale="92500" lnSpcReduction="20000"/>
          </a:bodyPr>
          <a:lstStyle/>
          <a:p>
            <a:r>
              <a:rPr lang="en-US" sz="2400" dirty="0" smtClean="0">
                <a:solidFill>
                  <a:srgbClr val="0070C0"/>
                </a:solidFill>
                <a:cs typeface="Arial" pitchFamily="34" charset="0"/>
              </a:rPr>
              <a:t>“You have been entrusted with the care and feeding of the most extraordinary and complex creation in the universe. </a:t>
            </a:r>
          </a:p>
          <a:p>
            <a:pPr algn="l"/>
            <a:r>
              <a:rPr lang="en-US" sz="2400" dirty="0" smtClean="0">
                <a:solidFill>
                  <a:srgbClr val="0070C0"/>
                </a:solidFill>
                <a:cs typeface="Arial" pitchFamily="34" charset="0"/>
              </a:rPr>
              <a:t> </a:t>
            </a:r>
          </a:p>
          <a:p>
            <a:pPr algn="l"/>
            <a:r>
              <a:rPr lang="en-US" sz="2400" dirty="0" smtClean="0">
                <a:solidFill>
                  <a:srgbClr val="0070C0"/>
                </a:solidFill>
                <a:cs typeface="Arial" pitchFamily="34" charset="0"/>
              </a:rPr>
              <a:t>Home to your mind and personality,  your brain houses your cherished memories and future hopes.  </a:t>
            </a:r>
          </a:p>
          <a:p>
            <a:pPr algn="l"/>
            <a:endParaRPr lang="en-US" sz="2400" dirty="0" smtClean="0">
              <a:solidFill>
                <a:srgbClr val="0070C0"/>
              </a:solidFill>
              <a:cs typeface="Arial" pitchFamily="34" charset="0"/>
            </a:endParaRPr>
          </a:p>
          <a:p>
            <a:pPr algn="l"/>
            <a:r>
              <a:rPr lang="en-US" sz="2400" dirty="0" smtClean="0">
                <a:solidFill>
                  <a:srgbClr val="0070C0"/>
                </a:solidFill>
                <a:cs typeface="Arial" pitchFamily="34" charset="0"/>
              </a:rPr>
              <a:t>It orchestrates the symphony of consciousness that gives you purpose and passion, motion and emotion.”</a:t>
            </a:r>
          </a:p>
          <a:p>
            <a:pPr algn="l"/>
            <a:endParaRPr lang="en-US" dirty="0" smtClean="0">
              <a:solidFill>
                <a:srgbClr val="0070C0"/>
              </a:solidFill>
              <a:latin typeface="Arial" pitchFamily="34" charset="0"/>
              <a:cs typeface="Arial" pitchFamily="34" charset="0"/>
            </a:endParaRPr>
          </a:p>
          <a:p>
            <a:pPr algn="l"/>
            <a:endParaRPr lang="en-US" dirty="0" smtClean="0">
              <a:solidFill>
                <a:srgbClr val="0070C0"/>
              </a:solidFill>
              <a:latin typeface="Arial" pitchFamily="34" charset="0"/>
              <a:cs typeface="Arial" pitchFamily="34" charset="0"/>
            </a:endParaRPr>
          </a:p>
          <a:p>
            <a:pPr algn="l"/>
            <a:r>
              <a:rPr lang="en-US" i="1" dirty="0" smtClean="0">
                <a:solidFill>
                  <a:srgbClr val="0070C0"/>
                </a:solidFill>
                <a:cs typeface="Arial" pitchFamily="34" charset="0"/>
              </a:rPr>
              <a:t>But what do you really know about it ?</a:t>
            </a:r>
          </a:p>
          <a:p>
            <a:pPr algn="l"/>
            <a:endParaRPr lang="en-US" dirty="0" smtClean="0">
              <a:solidFill>
                <a:srgbClr val="0070C0"/>
              </a:solidFill>
              <a:latin typeface="Arial" pitchFamily="34" charset="0"/>
              <a:cs typeface="Arial" pitchFamily="34" charset="0"/>
            </a:endParaRPr>
          </a:p>
          <a:p>
            <a:pPr algn="l"/>
            <a:endParaRPr lang="en-US" dirty="0" smtClean="0">
              <a:solidFill>
                <a:srgbClr val="0070C0"/>
              </a:solidFill>
              <a:latin typeface="Arial" pitchFamily="34" charset="0"/>
              <a:cs typeface="Arial" pitchFamily="34" charset="0"/>
            </a:endParaRPr>
          </a:p>
          <a:p>
            <a:endParaRPr lang="en-US" dirty="0" smtClean="0">
              <a:solidFill>
                <a:schemeClr val="accent6">
                  <a:lumMod val="75000"/>
                </a:schemeClr>
              </a:solidFill>
            </a:endParaRPr>
          </a:p>
          <a:p>
            <a:endParaRPr lang="en-US" dirty="0">
              <a:solidFill>
                <a:schemeClr val="accent6">
                  <a:lumMod val="75000"/>
                </a:schemeClr>
              </a:solidFill>
            </a:endParaRPr>
          </a:p>
        </p:txBody>
      </p:sp>
      <p:pic>
        <p:nvPicPr>
          <p:cNvPr id="5" name="Picture 4" descr="fmri.jpeg"/>
          <p:cNvPicPr>
            <a:picLocks noChangeAspect="1"/>
          </p:cNvPicPr>
          <p:nvPr/>
        </p:nvPicPr>
        <p:blipFill>
          <a:blip r:embed="rId3" cstate="print"/>
          <a:stretch>
            <a:fillRect/>
          </a:stretch>
        </p:blipFill>
        <p:spPr>
          <a:xfrm>
            <a:off x="254000" y="1055914"/>
            <a:ext cx="2540000" cy="1524000"/>
          </a:xfrm>
          <a:prstGeom prst="rect">
            <a:avLst/>
          </a:prstGeom>
        </p:spPr>
      </p:pic>
      <p:pic>
        <p:nvPicPr>
          <p:cNvPr id="6" name="Picture 5" descr="subconscious.jpeg"/>
          <p:cNvPicPr>
            <a:picLocks noChangeAspect="1"/>
          </p:cNvPicPr>
          <p:nvPr/>
        </p:nvPicPr>
        <p:blipFill>
          <a:blip r:embed="rId4" cstate="print"/>
          <a:stretch>
            <a:fillRect/>
          </a:stretch>
        </p:blipFill>
        <p:spPr>
          <a:xfrm>
            <a:off x="1206953" y="2590800"/>
            <a:ext cx="2143125" cy="2133600"/>
          </a:xfrm>
          <a:prstGeom prst="rect">
            <a:avLst/>
          </a:prstGeom>
        </p:spPr>
      </p:pic>
      <p:sp>
        <p:nvSpPr>
          <p:cNvPr id="8" name="Rectangle 7"/>
          <p:cNvSpPr/>
          <p:nvPr/>
        </p:nvSpPr>
        <p:spPr>
          <a:xfrm>
            <a:off x="3429000" y="6019800"/>
            <a:ext cx="5257800" cy="338554"/>
          </a:xfrm>
          <a:prstGeom prst="rect">
            <a:avLst/>
          </a:prstGeom>
        </p:spPr>
        <p:txBody>
          <a:bodyPr wrap="square">
            <a:spAutoFit/>
          </a:bodyPr>
          <a:lstStyle/>
          <a:p>
            <a:r>
              <a:rPr lang="en-US" sz="1600" dirty="0">
                <a:solidFill>
                  <a:srgbClr val="0070C0"/>
                </a:solidFill>
                <a:latin typeface="Arial" pitchFamily="34" charset="0"/>
                <a:cs typeface="Arial" pitchFamily="34" charset="0"/>
              </a:rPr>
              <a:t>(Quote from Franklin Institute for Science Learning)</a:t>
            </a:r>
            <a:endParaRPr lang="en-US" dirty="0">
              <a:solidFill>
                <a:prstClr val="black"/>
              </a:solidFill>
            </a:endParaRPr>
          </a:p>
        </p:txBody>
      </p:sp>
    </p:spTree>
    <p:extLst>
      <p:ext uri="{BB962C8B-B14F-4D97-AF65-F5344CB8AC3E}">
        <p14:creationId xmlns:p14="http://schemas.microsoft.com/office/powerpoint/2010/main" val="1669339481"/>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924" y="2819400"/>
            <a:ext cx="7611351"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82099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ocument.php.jpeg"/>
          <p:cNvPicPr>
            <a:picLocks noChangeAspect="1"/>
          </p:cNvPicPr>
          <p:nvPr/>
        </p:nvPicPr>
        <p:blipFill rotWithShape="1">
          <a:blip r:embed="rId2" cstate="print"/>
          <a:srcRect l="3000" t="4762" r="3000" b="38095"/>
          <a:stretch/>
        </p:blipFill>
        <p:spPr>
          <a:xfrm>
            <a:off x="1828800" y="1295400"/>
            <a:ext cx="5715000" cy="2209800"/>
          </a:xfrm>
          <a:prstGeom prst="rect">
            <a:avLst/>
          </a:prstGeom>
        </p:spPr>
      </p:pic>
      <p:sp>
        <p:nvSpPr>
          <p:cNvPr id="2" name="Title 1"/>
          <p:cNvSpPr>
            <a:spLocks noGrp="1"/>
          </p:cNvSpPr>
          <p:nvPr>
            <p:ph type="title" idx="4294967295"/>
          </p:nvPr>
        </p:nvSpPr>
        <p:spPr>
          <a:xfrm>
            <a:off x="1143000" y="133905"/>
            <a:ext cx="7099300" cy="639763"/>
          </a:xfrm>
        </p:spPr>
        <p:txBody>
          <a:bodyPr>
            <a:noAutofit/>
          </a:bodyPr>
          <a:lstStyle/>
          <a:p>
            <a:r>
              <a:rPr lang="en-US" sz="3200" dirty="0" smtClean="0">
                <a:solidFill>
                  <a:srgbClr val="7030A0"/>
                </a:solidFill>
                <a:effectLst>
                  <a:outerShdw blurRad="38100" dist="38100" dir="2700000" algn="tl">
                    <a:srgbClr val="000000">
                      <a:alpha val="43137"/>
                    </a:srgbClr>
                  </a:outerShdw>
                </a:effectLst>
              </a:rPr>
              <a:t>EXPLICIT MEMORY IS CONSCIOUS:</a:t>
            </a:r>
            <a:endParaRPr lang="en-US" sz="3200" dirty="0">
              <a:solidFill>
                <a:srgbClr val="7030A0"/>
              </a:solidFill>
              <a:effectLst>
                <a:outerShdw blurRad="38100" dist="38100" dir="2700000" algn="tl">
                  <a:srgbClr val="000000">
                    <a:alpha val="43137"/>
                  </a:srgbClr>
                </a:outerShdw>
              </a:effectLst>
            </a:endParaRPr>
          </a:p>
        </p:txBody>
      </p:sp>
      <p:sp>
        <p:nvSpPr>
          <p:cNvPr id="3" name="Content Placeholder 2"/>
          <p:cNvSpPr>
            <a:spLocks noGrp="1"/>
          </p:cNvSpPr>
          <p:nvPr>
            <p:ph idx="4294967295"/>
          </p:nvPr>
        </p:nvSpPr>
        <p:spPr>
          <a:xfrm>
            <a:off x="1549318" y="990600"/>
            <a:ext cx="7010400" cy="5791200"/>
          </a:xfrm>
        </p:spPr>
        <p:txBody>
          <a:bodyPr>
            <a:normAutofit lnSpcReduction="10000"/>
          </a:bodyPr>
          <a:lstStyle/>
          <a:p>
            <a:pPr>
              <a:buNone/>
            </a:pPr>
            <a:endParaRPr lang="en-US" sz="2000" b="1" dirty="0" smtClean="0"/>
          </a:p>
          <a:p>
            <a:pPr>
              <a:buNone/>
            </a:pPr>
            <a:endParaRPr lang="en-US" sz="2000" b="1" dirty="0" smtClean="0"/>
          </a:p>
          <a:p>
            <a:pPr>
              <a:buNone/>
            </a:pPr>
            <a:endParaRPr lang="en-US" sz="2000" b="1" dirty="0" smtClean="0"/>
          </a:p>
          <a:p>
            <a:pPr>
              <a:buNone/>
            </a:pPr>
            <a:endParaRPr lang="en-US" sz="2000" b="1" dirty="0" smtClean="0"/>
          </a:p>
          <a:p>
            <a:pPr>
              <a:buNone/>
            </a:pPr>
            <a:endParaRPr lang="en-US" sz="2000" b="1" dirty="0" smtClean="0"/>
          </a:p>
          <a:p>
            <a:pPr>
              <a:buNone/>
            </a:pPr>
            <a:endParaRPr lang="en-US" sz="2000" b="1" dirty="0" smtClean="0"/>
          </a:p>
          <a:p>
            <a:pPr>
              <a:buNone/>
            </a:pPr>
            <a:endParaRPr lang="en-US" sz="2000" b="1" dirty="0" smtClean="0"/>
          </a:p>
          <a:p>
            <a:pPr>
              <a:buNone/>
            </a:pPr>
            <a:endParaRPr lang="en-US" sz="2000" b="1" dirty="0"/>
          </a:p>
          <a:p>
            <a:pPr>
              <a:buNone/>
            </a:pPr>
            <a:r>
              <a:rPr lang="en-US" sz="2000" b="1" dirty="0" smtClean="0"/>
              <a:t>Episodic  (long-term)</a:t>
            </a:r>
          </a:p>
          <a:p>
            <a:r>
              <a:rPr lang="en-US" sz="2000" u="sng" dirty="0" smtClean="0"/>
              <a:t>Specific </a:t>
            </a:r>
          </a:p>
          <a:p>
            <a:r>
              <a:rPr lang="en-US" sz="2000" dirty="0" smtClean="0"/>
              <a:t>Autobiographical</a:t>
            </a:r>
          </a:p>
          <a:p>
            <a:r>
              <a:rPr lang="en-US" sz="2000" dirty="0" smtClean="0"/>
              <a:t>Emotional</a:t>
            </a:r>
          </a:p>
          <a:p>
            <a:r>
              <a:rPr lang="en-US" sz="2000" dirty="0" smtClean="0"/>
              <a:t>Includes flashbulb memory</a:t>
            </a:r>
          </a:p>
          <a:p>
            <a:pPr>
              <a:buNone/>
            </a:pPr>
            <a:r>
              <a:rPr lang="en-US" sz="2000" b="1" dirty="0" smtClean="0"/>
              <a:t>Semantic  (long term)</a:t>
            </a:r>
          </a:p>
          <a:p>
            <a:r>
              <a:rPr lang="en-US" sz="2000" dirty="0" smtClean="0"/>
              <a:t>General knowledge</a:t>
            </a:r>
          </a:p>
          <a:p>
            <a:r>
              <a:rPr lang="en-US" sz="2000" dirty="0" smtClean="0"/>
              <a:t>Not unique to individual</a:t>
            </a:r>
          </a:p>
          <a:p>
            <a:endParaRPr lang="en-US" sz="1900" dirty="0" smtClean="0">
              <a:effectLst>
                <a:outerShdw blurRad="38100" dist="38100" dir="2700000" algn="tl">
                  <a:srgbClr val="000000">
                    <a:alpha val="43137"/>
                  </a:srgbClr>
                </a:outerShdw>
              </a:effectLst>
            </a:endParaRPr>
          </a:p>
          <a:p>
            <a:pPr>
              <a:buNone/>
            </a:pPr>
            <a:endParaRPr lang="en-US" sz="1800" b="1" dirty="0" smtClean="0"/>
          </a:p>
          <a:p>
            <a:pPr>
              <a:buNone/>
            </a:pPr>
            <a:endParaRPr lang="en-US" sz="1900" b="1" dirty="0" smtClean="0"/>
          </a:p>
          <a:p>
            <a:endParaRPr lang="en-US" sz="2000" dirty="0" smtClean="0"/>
          </a:p>
        </p:txBody>
      </p:sp>
      <p:pic>
        <p:nvPicPr>
          <p:cNvPr id="6" name="Picture 5" descr="memory stick.png"/>
          <p:cNvPicPr>
            <a:picLocks noChangeAspect="1"/>
          </p:cNvPicPr>
          <p:nvPr/>
        </p:nvPicPr>
        <p:blipFill>
          <a:blip r:embed="rId3" cstate="print"/>
          <a:stretch>
            <a:fillRect/>
          </a:stretch>
        </p:blipFill>
        <p:spPr>
          <a:xfrm>
            <a:off x="5054518" y="3886200"/>
            <a:ext cx="3795315" cy="2708925"/>
          </a:xfrm>
          <a:prstGeom prst="rect">
            <a:avLst/>
          </a:prstGeom>
        </p:spPr>
      </p:pic>
      <p:sp>
        <p:nvSpPr>
          <p:cNvPr id="4" name="TextBox 3"/>
          <p:cNvSpPr txBox="1"/>
          <p:nvPr/>
        </p:nvSpPr>
        <p:spPr>
          <a:xfrm>
            <a:off x="1130595" y="656939"/>
            <a:ext cx="7696200" cy="1015663"/>
          </a:xfrm>
          <a:prstGeom prst="rect">
            <a:avLst/>
          </a:prstGeom>
          <a:noFill/>
        </p:spPr>
        <p:txBody>
          <a:bodyPr wrap="square" rtlCol="0">
            <a:spAutoFit/>
          </a:bodyPr>
          <a:lstStyle/>
          <a:p>
            <a:r>
              <a:rPr lang="en-US" sz="2000" dirty="0" smtClean="0">
                <a:solidFill>
                  <a:srgbClr val="0070C0"/>
                </a:solidFill>
              </a:rPr>
              <a:t>Explicit Memory is the deliberate recollection of a memory;  we have to work to remember it. It’s specific, the kind of memory we think about or draw upon countless times a day</a:t>
            </a:r>
            <a:endParaRPr lang="en-US" sz="2000" dirty="0">
              <a:solidFill>
                <a:srgbClr val="0070C0"/>
              </a:solidFill>
            </a:endParaRPr>
          </a:p>
        </p:txBody>
      </p:sp>
    </p:spTree>
    <p:extLst>
      <p:ext uri="{BB962C8B-B14F-4D97-AF65-F5344CB8AC3E}">
        <p14:creationId xmlns:p14="http://schemas.microsoft.com/office/powerpoint/2010/main" val="22881674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Explicit Memory/Declarative</a:t>
            </a:r>
            <a:endParaRPr lang="en-US" dirty="0"/>
          </a:p>
        </p:txBody>
      </p:sp>
      <p:sp>
        <p:nvSpPr>
          <p:cNvPr id="3" name="Content Placeholder 2"/>
          <p:cNvSpPr>
            <a:spLocks noGrp="1"/>
          </p:cNvSpPr>
          <p:nvPr>
            <p:ph idx="1"/>
          </p:nvPr>
        </p:nvSpPr>
        <p:spPr>
          <a:xfrm>
            <a:off x="1295400" y="1447800"/>
            <a:ext cx="7848600" cy="4800600"/>
          </a:xfrm>
        </p:spPr>
        <p:txBody>
          <a:bodyPr>
            <a:normAutofit fontScale="92500" lnSpcReduction="10000"/>
          </a:bodyPr>
          <a:lstStyle/>
          <a:p>
            <a:pPr lvl="0">
              <a:buClr>
                <a:srgbClr val="3891A7"/>
              </a:buClr>
              <a:buNone/>
            </a:pPr>
            <a:r>
              <a:rPr lang="en-US" sz="2000" b="1" dirty="0" smtClean="0">
                <a:solidFill>
                  <a:prstClr val="black"/>
                </a:solidFill>
              </a:rPr>
              <a:t>Declarative Memory:  </a:t>
            </a:r>
            <a:r>
              <a:rPr lang="en-US" sz="2000" dirty="0" smtClean="0">
                <a:solidFill>
                  <a:prstClr val="black"/>
                </a:solidFill>
              </a:rPr>
              <a:t>information you consciously </a:t>
            </a:r>
            <a:r>
              <a:rPr lang="en-US" sz="2000" dirty="0">
                <a:solidFill>
                  <a:prstClr val="black"/>
                </a:solidFill>
              </a:rPr>
              <a:t>recall and </a:t>
            </a:r>
            <a:r>
              <a:rPr lang="en-US" sz="2000" dirty="0" smtClean="0">
                <a:solidFill>
                  <a:prstClr val="black"/>
                </a:solidFill>
              </a:rPr>
              <a:t>can explain </a:t>
            </a:r>
          </a:p>
          <a:p>
            <a:pPr lvl="0">
              <a:buClr>
                <a:srgbClr val="3891A7"/>
              </a:buClr>
              <a:buNone/>
            </a:pPr>
            <a:endParaRPr lang="en-US" sz="2000" b="1" dirty="0">
              <a:solidFill>
                <a:prstClr val="black"/>
              </a:solidFill>
            </a:endParaRPr>
          </a:p>
          <a:p>
            <a:pPr lvl="0">
              <a:buClr>
                <a:srgbClr val="3891A7"/>
              </a:buClr>
              <a:buNone/>
            </a:pPr>
            <a:r>
              <a:rPr lang="en-US" sz="2000" b="1" dirty="0" smtClean="0">
                <a:solidFill>
                  <a:prstClr val="black"/>
                </a:solidFill>
              </a:rPr>
              <a:t>Episodic  </a:t>
            </a:r>
            <a:r>
              <a:rPr lang="en-US" sz="2000" b="1" dirty="0">
                <a:solidFill>
                  <a:prstClr val="black"/>
                </a:solidFill>
              </a:rPr>
              <a:t>(long-term</a:t>
            </a:r>
            <a:r>
              <a:rPr lang="en-US" sz="2000" b="1" dirty="0" smtClean="0">
                <a:solidFill>
                  <a:prstClr val="black"/>
                </a:solidFill>
              </a:rPr>
              <a:t>)</a:t>
            </a:r>
            <a:r>
              <a:rPr lang="en-US" sz="2000" dirty="0"/>
              <a:t> </a:t>
            </a:r>
          </a:p>
          <a:p>
            <a:pPr lvl="0">
              <a:buClr>
                <a:srgbClr val="3891A7"/>
              </a:buClr>
              <a:buNone/>
            </a:pPr>
            <a:r>
              <a:rPr lang="en-US" sz="2000" dirty="0" smtClean="0"/>
              <a:t>Long term memories of </a:t>
            </a:r>
            <a:r>
              <a:rPr lang="en-US" sz="2000" dirty="0"/>
              <a:t>specific events, </a:t>
            </a:r>
            <a:r>
              <a:rPr lang="en-US" sz="2000" u="sng" dirty="0" smtClean="0">
                <a:solidFill>
                  <a:prstClr val="black"/>
                </a:solidFill>
              </a:rPr>
              <a:t>Specific </a:t>
            </a:r>
            <a:endParaRPr lang="en-US" sz="2000" u="sng" dirty="0">
              <a:solidFill>
                <a:prstClr val="black"/>
              </a:solidFill>
            </a:endParaRPr>
          </a:p>
          <a:p>
            <a:pPr lvl="0">
              <a:buClr>
                <a:srgbClr val="3891A7"/>
              </a:buClr>
            </a:pPr>
            <a:r>
              <a:rPr lang="en-US" sz="2000" dirty="0">
                <a:solidFill>
                  <a:prstClr val="black"/>
                </a:solidFill>
              </a:rPr>
              <a:t>Autobiographical</a:t>
            </a:r>
          </a:p>
          <a:p>
            <a:pPr lvl="0">
              <a:buClr>
                <a:srgbClr val="3891A7"/>
              </a:buClr>
            </a:pPr>
            <a:r>
              <a:rPr lang="en-US" sz="2000" dirty="0" smtClean="0">
                <a:solidFill>
                  <a:prstClr val="black"/>
                </a:solidFill>
              </a:rPr>
              <a:t>Emotional</a:t>
            </a:r>
            <a:endParaRPr lang="en-US" sz="2000" dirty="0">
              <a:solidFill>
                <a:prstClr val="black"/>
              </a:solidFill>
            </a:endParaRPr>
          </a:p>
          <a:p>
            <a:pPr lvl="0">
              <a:buClr>
                <a:srgbClr val="3891A7"/>
              </a:buClr>
            </a:pPr>
            <a:r>
              <a:rPr lang="en-US" sz="2000" dirty="0">
                <a:solidFill>
                  <a:prstClr val="black"/>
                </a:solidFill>
              </a:rPr>
              <a:t>Includes flashbulb </a:t>
            </a:r>
            <a:r>
              <a:rPr lang="en-US" sz="2000" dirty="0" smtClean="0">
                <a:solidFill>
                  <a:prstClr val="black"/>
                </a:solidFill>
              </a:rPr>
              <a:t>memory</a:t>
            </a:r>
          </a:p>
          <a:p>
            <a:pPr marL="82296" indent="0">
              <a:buClr>
                <a:srgbClr val="3891A7"/>
              </a:buClr>
              <a:buNone/>
            </a:pPr>
            <a:r>
              <a:rPr lang="en-US" sz="2000" dirty="0"/>
              <a:t>such as when you won a</a:t>
            </a:r>
            <a:r>
              <a:rPr lang="en-US" sz="2000" dirty="0" smtClean="0"/>
              <a:t> </a:t>
            </a:r>
            <a:r>
              <a:rPr lang="en-US" sz="2000" dirty="0"/>
              <a:t>championship, </a:t>
            </a:r>
            <a:r>
              <a:rPr lang="en-US" sz="2000" dirty="0" smtClean="0"/>
              <a:t> got </a:t>
            </a:r>
            <a:r>
              <a:rPr lang="en-US" sz="2000" dirty="0"/>
              <a:t>your license, </a:t>
            </a:r>
            <a:r>
              <a:rPr lang="en-US" sz="2000" dirty="0" smtClean="0"/>
              <a:t> </a:t>
            </a:r>
            <a:r>
              <a:rPr lang="en-US" sz="2000" dirty="0"/>
              <a:t>broke your arm</a:t>
            </a:r>
            <a:endParaRPr lang="en-US" sz="2000" b="1" dirty="0">
              <a:solidFill>
                <a:prstClr val="black"/>
              </a:solidFill>
            </a:endParaRPr>
          </a:p>
          <a:p>
            <a:pPr lvl="0">
              <a:buClr>
                <a:srgbClr val="3891A7"/>
              </a:buClr>
            </a:pPr>
            <a:endParaRPr lang="en-US" sz="2000" dirty="0">
              <a:solidFill>
                <a:prstClr val="black"/>
              </a:solidFill>
            </a:endParaRPr>
          </a:p>
          <a:p>
            <a:pPr lvl="0">
              <a:buClr>
                <a:srgbClr val="3891A7"/>
              </a:buClr>
              <a:buNone/>
            </a:pPr>
            <a:r>
              <a:rPr lang="en-US" sz="2000" b="1" dirty="0">
                <a:solidFill>
                  <a:prstClr val="black"/>
                </a:solidFill>
              </a:rPr>
              <a:t>Semantic  (long term</a:t>
            </a:r>
            <a:r>
              <a:rPr lang="en-US" sz="2000" b="1" dirty="0" smtClean="0">
                <a:solidFill>
                  <a:prstClr val="black"/>
                </a:solidFill>
              </a:rPr>
              <a:t>)</a:t>
            </a:r>
            <a:r>
              <a:rPr lang="en-US" sz="2000" dirty="0"/>
              <a:t> </a:t>
            </a:r>
            <a:endParaRPr lang="en-US" sz="2000" dirty="0" smtClean="0"/>
          </a:p>
          <a:p>
            <a:pPr lvl="0">
              <a:buClr>
                <a:srgbClr val="3891A7"/>
              </a:buClr>
              <a:buNone/>
            </a:pPr>
            <a:r>
              <a:rPr lang="en-US" sz="2000" dirty="0" smtClean="0"/>
              <a:t>Memories </a:t>
            </a:r>
            <a:r>
              <a:rPr lang="en-US" sz="2000" dirty="0"/>
              <a:t>of facts, concepts, names, and other </a:t>
            </a:r>
            <a:r>
              <a:rPr lang="en-US" sz="2000" dirty="0" smtClean="0"/>
              <a:t>general information.</a:t>
            </a:r>
            <a:endParaRPr lang="en-US" sz="2000" b="1" dirty="0">
              <a:solidFill>
                <a:prstClr val="black"/>
              </a:solidFill>
            </a:endParaRPr>
          </a:p>
          <a:p>
            <a:pPr lvl="0">
              <a:buClr>
                <a:srgbClr val="3891A7"/>
              </a:buClr>
            </a:pPr>
            <a:r>
              <a:rPr lang="en-US" sz="2000" dirty="0">
                <a:solidFill>
                  <a:prstClr val="black"/>
                </a:solidFill>
              </a:rPr>
              <a:t>General </a:t>
            </a:r>
            <a:r>
              <a:rPr lang="en-US" sz="2000" dirty="0" smtClean="0">
                <a:solidFill>
                  <a:prstClr val="black"/>
                </a:solidFill>
              </a:rPr>
              <a:t>knowledge.</a:t>
            </a:r>
            <a:r>
              <a:rPr lang="en-US" sz="1700" dirty="0" smtClean="0">
                <a:solidFill>
                  <a:prstClr val="black"/>
                </a:solidFill>
              </a:rPr>
              <a:t>.</a:t>
            </a:r>
            <a:endParaRPr lang="en-US" sz="2000" dirty="0">
              <a:solidFill>
                <a:prstClr val="black"/>
              </a:solidFill>
            </a:endParaRPr>
          </a:p>
          <a:p>
            <a:pPr lvl="0">
              <a:buClr>
                <a:srgbClr val="3891A7"/>
              </a:buClr>
            </a:pPr>
            <a:r>
              <a:rPr lang="en-US" sz="2000" dirty="0">
                <a:solidFill>
                  <a:prstClr val="black"/>
                </a:solidFill>
              </a:rPr>
              <a:t>Not unique to </a:t>
            </a:r>
            <a:r>
              <a:rPr lang="en-US" sz="2000" dirty="0" smtClean="0">
                <a:solidFill>
                  <a:prstClr val="black"/>
                </a:solidFill>
              </a:rPr>
              <a:t>individual</a:t>
            </a:r>
          </a:p>
          <a:p>
            <a:pPr marL="82296" lvl="0" indent="0">
              <a:buClr>
                <a:srgbClr val="3891A7"/>
              </a:buClr>
              <a:buNone/>
            </a:pPr>
            <a:r>
              <a:rPr lang="en-US" sz="2000" dirty="0" smtClean="0">
                <a:solidFill>
                  <a:prstClr val="black"/>
                </a:solidFill>
              </a:rPr>
              <a:t>The </a:t>
            </a:r>
            <a:r>
              <a:rPr lang="en-US" sz="2000" dirty="0">
                <a:solidFill>
                  <a:prstClr val="black"/>
                </a:solidFill>
              </a:rPr>
              <a:t>sky is blue. Grass is green. Crayons come in many colors</a:t>
            </a:r>
            <a:endParaRPr lang="en-US" sz="2000" dirty="0">
              <a:solidFill>
                <a:prstClr val="black"/>
              </a:solidFill>
            </a:endParaRPr>
          </a:p>
          <a:p>
            <a:endParaRPr lang="en-US" dirty="0"/>
          </a:p>
        </p:txBody>
      </p:sp>
    </p:spTree>
    <p:extLst>
      <p:ext uri="{BB962C8B-B14F-4D97-AF65-F5344CB8AC3E}">
        <p14:creationId xmlns:p14="http://schemas.microsoft.com/office/powerpoint/2010/main" val="18060586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Implicit Memory/</a:t>
            </a:r>
            <a:r>
              <a:rPr lang="en-US" dirty="0" err="1" smtClean="0"/>
              <a:t>nondeclarative</a:t>
            </a:r>
            <a:endParaRPr lang="en-US" dirty="0"/>
          </a:p>
        </p:txBody>
      </p:sp>
      <p:sp>
        <p:nvSpPr>
          <p:cNvPr id="3" name="Content Placeholder 2"/>
          <p:cNvSpPr>
            <a:spLocks noGrp="1"/>
          </p:cNvSpPr>
          <p:nvPr>
            <p:ph idx="1"/>
          </p:nvPr>
        </p:nvSpPr>
        <p:spPr/>
        <p:txBody>
          <a:bodyPr>
            <a:normAutofit lnSpcReduction="10000"/>
          </a:bodyPr>
          <a:lstStyle/>
          <a:p>
            <a:r>
              <a:rPr lang="en-US" sz="1800" dirty="0"/>
              <a:t>Things that we don't purposely try to remember </a:t>
            </a:r>
            <a:r>
              <a:rPr lang="en-US" sz="1800" dirty="0" smtClean="0"/>
              <a:t>are implicit</a:t>
            </a:r>
          </a:p>
          <a:p>
            <a:r>
              <a:rPr lang="en-US" sz="1800" dirty="0" smtClean="0"/>
              <a:t>both </a:t>
            </a:r>
            <a:r>
              <a:rPr lang="en-US" sz="1800" dirty="0"/>
              <a:t>unconscious and unintentional. </a:t>
            </a:r>
            <a:endParaRPr lang="en-US" sz="1800" dirty="0" smtClean="0"/>
          </a:p>
          <a:p>
            <a:r>
              <a:rPr lang="en-US" sz="1800" dirty="0" smtClean="0"/>
              <a:t>sometimes </a:t>
            </a:r>
            <a:r>
              <a:rPr lang="en-US" sz="1800" dirty="0"/>
              <a:t>referred to as </a:t>
            </a:r>
            <a:r>
              <a:rPr lang="en-US" sz="1800" dirty="0" err="1"/>
              <a:t>nondeclarative</a:t>
            </a:r>
            <a:r>
              <a:rPr lang="en-US" sz="1800" dirty="0"/>
              <a:t> </a:t>
            </a:r>
            <a:r>
              <a:rPr lang="en-US" sz="1800" dirty="0" smtClean="0"/>
              <a:t>memory</a:t>
            </a:r>
            <a:r>
              <a:rPr lang="en-US" sz="1800" dirty="0"/>
              <a:t> </a:t>
            </a:r>
            <a:r>
              <a:rPr lang="en-US" sz="1800" dirty="0" smtClean="0"/>
              <a:t>because </a:t>
            </a:r>
            <a:r>
              <a:rPr lang="en-US" sz="1800" dirty="0"/>
              <a:t>you are not able to consciously bring it into </a:t>
            </a:r>
            <a:r>
              <a:rPr lang="en-US" sz="1800" dirty="0" smtClean="0"/>
              <a:t>awareness</a:t>
            </a:r>
          </a:p>
          <a:p>
            <a:endParaRPr lang="en-US" sz="1800" dirty="0"/>
          </a:p>
          <a:p>
            <a:pPr marL="82296" indent="0">
              <a:buNone/>
            </a:pPr>
            <a:r>
              <a:rPr lang="en-US" sz="1800" dirty="0" smtClean="0"/>
              <a:t>PRIMING:</a:t>
            </a:r>
          </a:p>
          <a:p>
            <a:r>
              <a:rPr lang="en-US" sz="1800" dirty="0" smtClean="0"/>
              <a:t>If I wear Nike sneakers I can run faster</a:t>
            </a:r>
          </a:p>
          <a:p>
            <a:r>
              <a:rPr lang="en-US" sz="1800" dirty="0" smtClean="0"/>
              <a:t>Pit bulls are dangerous </a:t>
            </a:r>
            <a:r>
              <a:rPr lang="en-US" sz="1800" dirty="0" smtClean="0"/>
              <a:t>dogs</a:t>
            </a:r>
          </a:p>
          <a:p>
            <a:r>
              <a:rPr lang="en-US" sz="1800" dirty="0" smtClean="0"/>
              <a:t>Coke is better than Pepsi</a:t>
            </a:r>
            <a:endParaRPr lang="en-US" sz="1800" dirty="0" smtClean="0"/>
          </a:p>
          <a:p>
            <a:pPr marL="82296" indent="0">
              <a:buNone/>
            </a:pPr>
            <a:r>
              <a:rPr lang="en-US" sz="1800" dirty="0" smtClean="0"/>
              <a:t>PROCEDURAL:</a:t>
            </a:r>
          </a:p>
          <a:p>
            <a:r>
              <a:rPr lang="en-US" sz="1800" dirty="0" smtClean="0"/>
              <a:t>Riding a bicycle</a:t>
            </a:r>
          </a:p>
          <a:p>
            <a:r>
              <a:rPr lang="en-US" sz="1800" dirty="0" smtClean="0"/>
              <a:t>Making toast</a:t>
            </a:r>
          </a:p>
          <a:p>
            <a:pPr marL="82296" indent="0">
              <a:buNone/>
            </a:pPr>
            <a:r>
              <a:rPr lang="en-US" sz="1800" dirty="0" smtClean="0"/>
              <a:t>EMOTIONAL:</a:t>
            </a:r>
          </a:p>
          <a:p>
            <a:r>
              <a:rPr lang="en-US" sz="1800" dirty="0" smtClean="0"/>
              <a:t>I run into the house when I see a coyote</a:t>
            </a:r>
          </a:p>
          <a:p>
            <a:r>
              <a:rPr lang="en-US" sz="1800" dirty="0" smtClean="0"/>
              <a:t>I jump up and clap and act crazy </a:t>
            </a:r>
            <a:r>
              <a:rPr lang="en-US" sz="1800" dirty="0" smtClean="0"/>
              <a:t>when </a:t>
            </a:r>
            <a:r>
              <a:rPr lang="en-US" sz="1800" dirty="0" err="1" smtClean="0"/>
              <a:t>Gronk</a:t>
            </a:r>
            <a:r>
              <a:rPr lang="en-US" sz="1800" dirty="0" smtClean="0"/>
              <a:t> scores a touchdown</a:t>
            </a:r>
          </a:p>
          <a:p>
            <a:endParaRPr lang="en-US" sz="1800" dirty="0"/>
          </a:p>
          <a:p>
            <a:endParaRPr lang="en-US" sz="1800" dirty="0"/>
          </a:p>
        </p:txBody>
      </p:sp>
    </p:spTree>
    <p:extLst>
      <p:ext uri="{BB962C8B-B14F-4D97-AF65-F5344CB8AC3E}">
        <p14:creationId xmlns:p14="http://schemas.microsoft.com/office/powerpoint/2010/main" val="222177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0" y="-2512822"/>
            <a:ext cx="9269653"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r>
              <a:rPr lang="en-US" sz="1200" dirty="0">
                <a:solidFill>
                  <a:prstClr val="black"/>
                </a:solidFill>
                <a:latin typeface="Times New Roman" pitchFamily="18" charset="0"/>
                <a:ea typeface="Calibri" pitchFamily="34" charset="0"/>
                <a:cs typeface="Times New Roman" pitchFamily="18" charset="0"/>
              </a:rPr>
              <a:t>               </a:t>
            </a:r>
            <a:r>
              <a:rPr lang="en-US" sz="2800" dirty="0">
                <a:solidFill>
                  <a:prstClr val="black"/>
                </a:solidFill>
                <a:latin typeface="Times New Roman" pitchFamily="18" charset="0"/>
                <a:ea typeface="Calibri" pitchFamily="34" charset="0"/>
                <a:cs typeface="Times New Roman" pitchFamily="18" charset="0"/>
              </a:rPr>
              <a:t>    </a:t>
            </a:r>
            <a:endParaRPr lang="en-US" sz="1600" dirty="0">
              <a:solidFill>
                <a:prstClr val="black"/>
              </a:solidFill>
              <a:latin typeface="Arial" pitchFamily="34" charset="0"/>
            </a:endParaRPr>
          </a:p>
        </p:txBody>
      </p:sp>
      <p:sp>
        <p:nvSpPr>
          <p:cNvPr id="6" name="Title 5"/>
          <p:cNvSpPr>
            <a:spLocks noGrp="1"/>
          </p:cNvSpPr>
          <p:nvPr>
            <p:ph type="title"/>
          </p:nvPr>
        </p:nvSpPr>
        <p:spPr>
          <a:xfrm>
            <a:off x="1841163" y="46038"/>
            <a:ext cx="6477000" cy="792162"/>
          </a:xfrm>
        </p:spPr>
        <p:txBody>
          <a:bodyPr>
            <a:normAutofit/>
          </a:bodyPr>
          <a:lstStyle/>
          <a:p>
            <a:r>
              <a:rPr lang="en-US" sz="3200" dirty="0" smtClean="0">
                <a:solidFill>
                  <a:srgbClr val="0070C0"/>
                </a:solidFill>
              </a:rPr>
              <a:t>Dreams include images and memories</a:t>
            </a:r>
            <a:endParaRPr lang="en-US" sz="3200" dirty="0">
              <a:solidFill>
                <a:srgbClr val="0070C0"/>
              </a:solidFill>
            </a:endParaRPr>
          </a:p>
        </p:txBody>
      </p:sp>
      <p:sp>
        <p:nvSpPr>
          <p:cNvPr id="7" name="Content Placeholder 6"/>
          <p:cNvSpPr>
            <a:spLocks noGrp="1"/>
          </p:cNvSpPr>
          <p:nvPr>
            <p:ph idx="1"/>
          </p:nvPr>
        </p:nvSpPr>
        <p:spPr>
          <a:xfrm>
            <a:off x="1091526" y="838200"/>
            <a:ext cx="7086600" cy="4953000"/>
          </a:xfrm>
        </p:spPr>
        <p:txBody>
          <a:bodyPr>
            <a:noAutofit/>
          </a:bodyPr>
          <a:lstStyle/>
          <a:p>
            <a:pPr marL="0" lvl="0" indent="0" eaLnBrk="0" fontAlgn="base" hangingPunct="0">
              <a:spcBef>
                <a:spcPct val="0"/>
              </a:spcBef>
              <a:spcAft>
                <a:spcPct val="0"/>
              </a:spcAft>
              <a:buNone/>
            </a:pPr>
            <a:r>
              <a:rPr lang="en-US" sz="2000" dirty="0" smtClean="0">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smtClean="0">
                <a:solidFill>
                  <a:srgbClr val="0070C0"/>
                </a:solidFill>
                <a:effectLst>
                  <a:outerShdw blurRad="38100" dist="38100" dir="2700000" algn="tl">
                    <a:srgbClr val="000000">
                      <a:alpha val="43137"/>
                    </a:srgbClr>
                  </a:outerShdw>
                </a:effectLst>
                <a:cs typeface="Times New Roman" pitchFamily="18" charset="0"/>
              </a:rPr>
              <a:t>Episodic Memory</a:t>
            </a:r>
            <a:endParaRPr lang="en-US" sz="2000" dirty="0" smtClean="0">
              <a:solidFill>
                <a:srgbClr val="0070C0"/>
              </a:solidFill>
              <a:effectLst>
                <a:outerShdw blurRad="38100" dist="38100" dir="2700000" algn="tl">
                  <a:srgbClr val="000000">
                    <a:alpha val="43137"/>
                  </a:srgbClr>
                </a:outerShdw>
              </a:effectLst>
            </a:endParaRPr>
          </a:p>
          <a:p>
            <a:r>
              <a:rPr lang="en-US" sz="1800" dirty="0" smtClean="0">
                <a:solidFill>
                  <a:srgbClr val="0070C0"/>
                </a:solidFill>
                <a:latin typeface="Times New Roman" pitchFamily="18" charset="0"/>
                <a:cs typeface="Times New Roman" pitchFamily="18" charset="0"/>
              </a:rPr>
              <a:t>Memories which are actually perceived and known; </a:t>
            </a:r>
          </a:p>
          <a:p>
            <a:r>
              <a:rPr lang="en-US" sz="1800" dirty="0" smtClean="0">
                <a:solidFill>
                  <a:srgbClr val="0070C0"/>
                </a:solidFill>
                <a:latin typeface="Gill Sans MT" panose="020B0502020104020203" pitchFamily="34" charset="0"/>
              </a:rPr>
              <a:t>Specific</a:t>
            </a:r>
          </a:p>
          <a:p>
            <a:r>
              <a:rPr lang="en-US" sz="1800" dirty="0" smtClean="0">
                <a:solidFill>
                  <a:srgbClr val="0070C0"/>
                </a:solidFill>
                <a:latin typeface="Gill Sans MT" panose="020B0502020104020203" pitchFamily="34" charset="0"/>
              </a:rPr>
              <a:t>Autobiographical</a:t>
            </a:r>
            <a:endParaRPr lang="en-US" sz="1800" dirty="0">
              <a:solidFill>
                <a:srgbClr val="0070C0"/>
              </a:solidFill>
              <a:latin typeface="Gill Sans MT" panose="020B0502020104020203" pitchFamily="34" charset="0"/>
            </a:endParaRPr>
          </a:p>
          <a:p>
            <a:r>
              <a:rPr lang="en-US" sz="1800" dirty="0" smtClean="0">
                <a:solidFill>
                  <a:srgbClr val="0070C0"/>
                </a:solidFill>
                <a:latin typeface="Gill Sans MT" panose="020B0502020104020203" pitchFamily="34" charset="0"/>
              </a:rPr>
              <a:t>Emotional, such as love, fear</a:t>
            </a:r>
            <a:endParaRPr lang="en-US" sz="1800" dirty="0">
              <a:solidFill>
                <a:srgbClr val="0070C0"/>
              </a:solidFill>
              <a:latin typeface="Gill Sans MT" panose="020B0502020104020203" pitchFamily="34" charset="0"/>
            </a:endParaRPr>
          </a:p>
          <a:p>
            <a:r>
              <a:rPr lang="en-US" sz="1800" dirty="0">
                <a:solidFill>
                  <a:srgbClr val="0070C0"/>
                </a:solidFill>
                <a:latin typeface="Gill Sans MT" panose="020B0502020104020203" pitchFamily="34" charset="0"/>
              </a:rPr>
              <a:t>Includes flashbulb </a:t>
            </a:r>
            <a:r>
              <a:rPr lang="en-US" sz="1800" dirty="0" smtClean="0">
                <a:solidFill>
                  <a:srgbClr val="0070C0"/>
                </a:solidFill>
                <a:latin typeface="Gill Sans MT" panose="020B0502020104020203" pitchFamily="34" charset="0"/>
              </a:rPr>
              <a:t>memory</a:t>
            </a:r>
            <a:endParaRPr lang="en-US" sz="2000" dirty="0" smtClean="0">
              <a:solidFill>
                <a:srgbClr val="0070C0"/>
              </a:solidFill>
              <a:latin typeface="Times New Roman" pitchFamily="18" charset="0"/>
              <a:cs typeface="Times New Roman" pitchFamily="18" charset="0"/>
            </a:endParaRPr>
          </a:p>
          <a:p>
            <a:pPr marL="0" indent="0" eaLnBrk="0" fontAlgn="base" hangingPunct="0">
              <a:spcBef>
                <a:spcPct val="0"/>
              </a:spcBef>
              <a:spcAft>
                <a:spcPct val="0"/>
              </a:spcAft>
              <a:buNone/>
            </a:pPr>
            <a:r>
              <a:rPr lang="en-US" sz="2400" dirty="0" smtClean="0">
                <a:solidFill>
                  <a:srgbClr val="0070C0"/>
                </a:solidFill>
                <a:effectLst>
                  <a:outerShdw blurRad="38100" dist="38100" dir="2700000" algn="tl">
                    <a:srgbClr val="000000">
                      <a:alpha val="43137"/>
                    </a:srgbClr>
                  </a:outerShdw>
                </a:effectLst>
                <a:cs typeface="Times New Roman" pitchFamily="18" charset="0"/>
              </a:rPr>
              <a:t>Procedural memory</a:t>
            </a:r>
            <a:endParaRPr lang="en-US" sz="2000" dirty="0" smtClean="0">
              <a:solidFill>
                <a:srgbClr val="0070C0"/>
              </a:solidFill>
              <a:effectLst>
                <a:outerShdw blurRad="38100" dist="38100" dir="2700000" algn="tl">
                  <a:srgbClr val="000000">
                    <a:alpha val="43137"/>
                  </a:srgbClr>
                </a:outerShdw>
              </a:effectLst>
            </a:endParaRP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Procedural is the steps to doing something, or learning to do it</a:t>
            </a: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Procedural memory includes muscle memory (how to play piano)</a:t>
            </a:r>
            <a:endParaRPr lang="en-US" sz="1800" dirty="0" smtClean="0">
              <a:solidFill>
                <a:srgbClr val="0070C0"/>
              </a:solidFill>
              <a:latin typeface="Arial" pitchFamily="34" charset="0"/>
            </a:endParaRPr>
          </a:p>
          <a:p>
            <a:pPr marL="0" lvl="0" indent="0" eaLnBrk="0" fontAlgn="base" hangingPunct="0">
              <a:spcBef>
                <a:spcPct val="0"/>
              </a:spcBef>
              <a:spcAft>
                <a:spcPct val="0"/>
              </a:spcAft>
              <a:buNone/>
            </a:pPr>
            <a:endParaRPr lang="en-US" sz="2000" dirty="0" smtClean="0">
              <a:solidFill>
                <a:srgbClr val="0070C0"/>
              </a:solidFill>
              <a:cs typeface="Times New Roman" pitchFamily="18" charset="0"/>
            </a:endParaRPr>
          </a:p>
          <a:p>
            <a:pPr marL="0" lvl="0" indent="0" eaLnBrk="0" fontAlgn="base" hangingPunct="0">
              <a:spcBef>
                <a:spcPct val="0"/>
              </a:spcBef>
              <a:spcAft>
                <a:spcPct val="0"/>
              </a:spcAft>
              <a:buNone/>
            </a:pPr>
            <a:r>
              <a:rPr lang="en-US" sz="2400" dirty="0" smtClean="0">
                <a:solidFill>
                  <a:srgbClr val="0070C0"/>
                </a:solidFill>
                <a:effectLst>
                  <a:outerShdw blurRad="38100" dist="38100" dir="2700000" algn="tl">
                    <a:srgbClr val="000000">
                      <a:alpha val="43137"/>
                    </a:srgbClr>
                  </a:outerShdw>
                </a:effectLst>
                <a:cs typeface="Times New Roman" pitchFamily="18" charset="0"/>
              </a:rPr>
              <a:t> Semantics</a:t>
            </a:r>
            <a:endParaRPr lang="en-US" sz="2400" dirty="0" smtClean="0">
              <a:solidFill>
                <a:srgbClr val="0070C0"/>
              </a:solidFill>
              <a:effectLst>
                <a:outerShdw blurRad="38100" dist="38100" dir="2700000" algn="tl">
                  <a:srgbClr val="000000">
                    <a:alpha val="43137"/>
                  </a:srgbClr>
                </a:outerShdw>
              </a:effectLst>
            </a:endParaRP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general knowledge, NOT unique to individual</a:t>
            </a: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symbols and meanings that the symbol emotes</a:t>
            </a: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long term memory and implicit  </a:t>
            </a:r>
          </a:p>
          <a:p>
            <a:pPr marL="0" indent="0" eaLnBrk="0" fontAlgn="base" hangingPunct="0">
              <a:spcBef>
                <a:spcPct val="0"/>
              </a:spcBef>
              <a:spcAft>
                <a:spcPct val="0"/>
              </a:spcAft>
              <a:buNone/>
            </a:pPr>
            <a:r>
              <a:rPr lang="en-US" sz="1800" dirty="0" smtClean="0">
                <a:solidFill>
                  <a:srgbClr val="0070C0"/>
                </a:solidFill>
                <a:latin typeface="Times New Roman" pitchFamily="18" charset="0"/>
                <a:cs typeface="Times New Roman" pitchFamily="18" charset="0"/>
              </a:rPr>
              <a:t> </a:t>
            </a:r>
          </a:p>
          <a:p>
            <a:pPr marL="0" indent="0" eaLnBrk="0" fontAlgn="base" hangingPunct="0">
              <a:spcBef>
                <a:spcPct val="0"/>
              </a:spcBef>
              <a:spcAft>
                <a:spcPct val="0"/>
              </a:spcAft>
            </a:pPr>
            <a:endParaRPr lang="en-US" sz="1800" dirty="0" smtClean="0">
              <a:latin typeface="Times New Roman" pitchFamily="18" charset="0"/>
              <a:cs typeface="Times New Roman" pitchFamily="18" charset="0"/>
            </a:endParaRPr>
          </a:p>
          <a:p>
            <a:pPr marL="0" indent="0" eaLnBrk="0" fontAlgn="base" hangingPunct="0">
              <a:spcBef>
                <a:spcPct val="0"/>
              </a:spcBef>
              <a:spcAft>
                <a:spcPct val="0"/>
              </a:spcAft>
            </a:pPr>
            <a:r>
              <a:rPr lang="en-US" sz="1800" dirty="0" smtClean="0">
                <a:cs typeface="Times New Roman" pitchFamily="18" charset="0"/>
              </a:rPr>
              <a:t>  </a:t>
            </a:r>
            <a:r>
              <a:rPr lang="en-US" sz="1800" dirty="0" smtClean="0">
                <a:solidFill>
                  <a:srgbClr val="0070C0"/>
                </a:solidFill>
                <a:cs typeface="Times New Roman" pitchFamily="18" charset="0"/>
              </a:rPr>
              <a:t>Perceptual memory</a:t>
            </a:r>
          </a:p>
          <a:p>
            <a:pPr marL="0" indent="0" eaLnBrk="0" fontAlgn="base" hangingPunct="0">
              <a:spcBef>
                <a:spcPct val="0"/>
              </a:spcBef>
              <a:spcAft>
                <a:spcPct val="0"/>
              </a:spcAft>
            </a:pPr>
            <a:r>
              <a:rPr lang="en-US" sz="1800" dirty="0" smtClean="0">
                <a:solidFill>
                  <a:srgbClr val="0070C0"/>
                </a:solidFill>
                <a:cs typeface="Times New Roman" pitchFamily="18" charset="0"/>
              </a:rPr>
              <a:t>  Conceptual memory</a:t>
            </a:r>
          </a:p>
          <a:p>
            <a:pPr marL="274320" lvl="1" indent="0" eaLnBrk="0" fontAlgn="base" hangingPunct="0">
              <a:spcBef>
                <a:spcPct val="0"/>
              </a:spcBef>
              <a:spcAft>
                <a:spcPct val="0"/>
              </a:spcAft>
            </a:pPr>
            <a:r>
              <a:rPr lang="en-US" sz="1800" dirty="0" smtClean="0">
                <a:solidFill>
                  <a:srgbClr val="0070C0"/>
                </a:solidFill>
                <a:cs typeface="Times New Roman" pitchFamily="18" charset="0"/>
              </a:rPr>
              <a:t>      Abstract</a:t>
            </a:r>
          </a:p>
          <a:p>
            <a:pPr marL="0" lvl="0" indent="0" eaLnBrk="0" fontAlgn="base" hangingPunct="0">
              <a:spcBef>
                <a:spcPct val="0"/>
              </a:spcBef>
              <a:spcAft>
                <a:spcPct val="0"/>
              </a:spcAft>
              <a:buNone/>
            </a:pPr>
            <a:r>
              <a:rPr lang="en-US" sz="1800" dirty="0" smtClean="0">
                <a:solidFill>
                  <a:schemeClr val="accent5">
                    <a:lumMod val="50000"/>
                  </a:schemeClr>
                </a:solidFill>
                <a:cs typeface="Times New Roman" pitchFamily="18" charset="0"/>
              </a:rPr>
              <a:t>	</a:t>
            </a:r>
          </a:p>
          <a:p>
            <a:pPr marL="0" lvl="0" indent="0" eaLnBrk="0" fontAlgn="base" hangingPunct="0">
              <a:spcBef>
                <a:spcPct val="0"/>
              </a:spcBef>
              <a:spcAft>
                <a:spcPct val="0"/>
              </a:spcAft>
              <a:buNone/>
            </a:pPr>
            <a:r>
              <a:rPr lang="en-US" sz="1800" dirty="0" smtClean="0">
                <a:solidFill>
                  <a:schemeClr val="accent5">
                    <a:lumMod val="50000"/>
                  </a:schemeClr>
                </a:solidFill>
                <a:latin typeface="Times New Roman" pitchFamily="18" charset="0"/>
                <a:cs typeface="Times New Roman" pitchFamily="18" charset="0"/>
              </a:rPr>
              <a:t>	</a:t>
            </a:r>
          </a:p>
          <a:p>
            <a:pPr marL="0" lvl="0" indent="0" eaLnBrk="0" fontAlgn="base" hangingPunct="0">
              <a:spcBef>
                <a:spcPct val="0"/>
              </a:spcBef>
              <a:spcAft>
                <a:spcPct val="0"/>
              </a:spcAft>
              <a:buNone/>
            </a:pPr>
            <a:endParaRPr lang="en-US" sz="1800" dirty="0" smtClean="0">
              <a:solidFill>
                <a:schemeClr val="accent5">
                  <a:lumMod val="50000"/>
                </a:schemeClr>
              </a:solidFill>
              <a:latin typeface="Times New Roman" pitchFamily="18" charset="0"/>
              <a:ea typeface="Calibri" pitchFamily="34" charset="0"/>
              <a:cs typeface="Times New Roman" pitchFamily="18" charset="0"/>
            </a:endParaRPr>
          </a:p>
        </p:txBody>
      </p:sp>
      <p:pic>
        <p:nvPicPr>
          <p:cNvPr id="9" name="Picture 8" descr="cow.jpeg"/>
          <p:cNvPicPr>
            <a:picLocks noChangeAspect="1"/>
          </p:cNvPicPr>
          <p:nvPr/>
        </p:nvPicPr>
        <p:blipFill>
          <a:blip r:embed="rId3" cstate="print"/>
          <a:stretch>
            <a:fillRect/>
          </a:stretch>
        </p:blipFill>
        <p:spPr>
          <a:xfrm>
            <a:off x="6324600" y="4648200"/>
            <a:ext cx="2133600" cy="1600200"/>
          </a:xfrm>
          <a:prstGeom prst="rect">
            <a:avLst/>
          </a:prstGeom>
        </p:spPr>
      </p:pic>
    </p:spTree>
    <p:extLst>
      <p:ext uri="{BB962C8B-B14F-4D97-AF65-F5344CB8AC3E}">
        <p14:creationId xmlns:p14="http://schemas.microsoft.com/office/powerpoint/2010/main" val="824488171"/>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Clive </a:t>
            </a:r>
            <a:r>
              <a:rPr lang="en-US" dirty="0" err="1" smtClean="0"/>
              <a:t>Waring</a:t>
            </a: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478087"/>
            <a:ext cx="2640013"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00200" y="1981200"/>
            <a:ext cx="5425588" cy="369332"/>
          </a:xfrm>
          <a:prstGeom prst="rect">
            <a:avLst/>
          </a:prstGeom>
          <a:noFill/>
        </p:spPr>
        <p:txBody>
          <a:bodyPr wrap="none" rtlCol="0">
            <a:spAutoFit/>
          </a:bodyPr>
          <a:lstStyle/>
          <a:p>
            <a:r>
              <a:rPr lang="en-US" dirty="0" smtClean="0">
                <a:solidFill>
                  <a:prstClr val="black"/>
                </a:solidFill>
              </a:rPr>
              <a:t>He has no short-term memory but has implicit memory</a:t>
            </a:r>
            <a:endParaRPr lang="en-US" dirty="0">
              <a:solidFill>
                <a:prstClr val="black"/>
              </a:solidFill>
            </a:endParaRPr>
          </a:p>
        </p:txBody>
      </p:sp>
      <p:sp>
        <p:nvSpPr>
          <p:cNvPr id="4" name="TextBox 3"/>
          <p:cNvSpPr txBox="1"/>
          <p:nvPr/>
        </p:nvSpPr>
        <p:spPr>
          <a:xfrm>
            <a:off x="1036320" y="4907511"/>
            <a:ext cx="8107680" cy="646331"/>
          </a:xfrm>
          <a:prstGeom prst="rect">
            <a:avLst/>
          </a:prstGeom>
          <a:noFill/>
        </p:spPr>
        <p:txBody>
          <a:bodyPr wrap="square" rtlCol="0">
            <a:spAutoFit/>
          </a:bodyPr>
          <a:lstStyle/>
          <a:p>
            <a:r>
              <a:rPr lang="en-US" dirty="0" smtClean="0">
                <a:solidFill>
                  <a:prstClr val="black"/>
                </a:solidFill>
              </a:rPr>
              <a:t>Examples  of fluctuating between two states of mind, </a:t>
            </a:r>
          </a:p>
          <a:p>
            <a:r>
              <a:rPr lang="en-US" dirty="0" smtClean="0">
                <a:solidFill>
                  <a:prstClr val="black"/>
                </a:solidFill>
              </a:rPr>
              <a:t>of being in another state of mind- (in the zone)- </a:t>
            </a:r>
            <a:r>
              <a:rPr lang="en-US" dirty="0" smtClean="0">
                <a:solidFill>
                  <a:prstClr val="black"/>
                </a:solidFill>
              </a:rPr>
              <a:t>&amp; in </a:t>
            </a:r>
            <a:r>
              <a:rPr lang="en-US" dirty="0" smtClean="0">
                <a:solidFill>
                  <a:prstClr val="black"/>
                </a:solidFill>
              </a:rPr>
              <a:t>a </a:t>
            </a:r>
            <a:r>
              <a:rPr lang="en-US" dirty="0" smtClean="0">
                <a:solidFill>
                  <a:prstClr val="black"/>
                </a:solidFill>
              </a:rPr>
              <a:t>7 second state </a:t>
            </a:r>
            <a:r>
              <a:rPr lang="en-US" dirty="0" smtClean="0">
                <a:solidFill>
                  <a:prstClr val="black"/>
                </a:solidFill>
              </a:rPr>
              <a:t>of awareness</a:t>
            </a:r>
            <a:endParaRPr lang="en-US" dirty="0">
              <a:solidFill>
                <a:prstClr val="black"/>
              </a:solidFill>
            </a:endParaRPr>
          </a:p>
        </p:txBody>
      </p:sp>
      <p:sp>
        <p:nvSpPr>
          <p:cNvPr id="5" name="Rectangle 4"/>
          <p:cNvSpPr/>
          <p:nvPr/>
        </p:nvSpPr>
        <p:spPr>
          <a:xfrm>
            <a:off x="1371600" y="6132730"/>
            <a:ext cx="6934200" cy="523220"/>
          </a:xfrm>
          <a:prstGeom prst="rect">
            <a:avLst/>
          </a:prstGeom>
        </p:spPr>
        <p:txBody>
          <a:bodyPr wrap="square">
            <a:spAutoFit/>
          </a:bodyPr>
          <a:lstStyle/>
          <a:p>
            <a:pPr lvl="0">
              <a:defRPr/>
            </a:pPr>
            <a:r>
              <a:rPr lang="en-US" sz="1400" kern="0" dirty="0">
                <a:solidFill>
                  <a:srgbClr val="0070C0"/>
                </a:solidFill>
                <a:hlinkClick r:id="rId4"/>
              </a:rPr>
              <a:t>https://</a:t>
            </a:r>
            <a:r>
              <a:rPr lang="en-US" sz="1400" kern="0" dirty="0" smtClean="0">
                <a:solidFill>
                  <a:srgbClr val="0070C0"/>
                </a:solidFill>
                <a:hlinkClick r:id="rId4"/>
              </a:rPr>
              <a:t>www.youtube.com/watch?v=Vwigmktix2Y</a:t>
            </a:r>
            <a:endParaRPr lang="en-US" sz="1400" kern="0" dirty="0">
              <a:solidFill>
                <a:srgbClr val="0070C0"/>
              </a:solidFill>
            </a:endParaRPr>
          </a:p>
          <a:p>
            <a:pPr lvl="0">
              <a:defRPr/>
            </a:pPr>
            <a:r>
              <a:rPr lang="en-US" sz="1400" kern="0" dirty="0">
                <a:solidFill>
                  <a:prstClr val="black"/>
                </a:solidFill>
              </a:rPr>
              <a:t>His wife’s explanation of his passions </a:t>
            </a:r>
            <a:r>
              <a:rPr lang="en-US" sz="1200" kern="0" dirty="0">
                <a:solidFill>
                  <a:prstClr val="black"/>
                </a:solidFill>
                <a:hlinkClick r:id="rId5"/>
              </a:rPr>
              <a:t>https://www.youtube.com/watch?v=ymEn_YxZqZw</a:t>
            </a:r>
            <a:endParaRPr lang="en-US" sz="1200" kern="0" dirty="0">
              <a:solidFill>
                <a:prstClr val="black"/>
              </a:solidFill>
            </a:endParaRPr>
          </a:p>
        </p:txBody>
      </p:sp>
    </p:spTree>
    <p:extLst>
      <p:ext uri="{BB962C8B-B14F-4D97-AF65-F5344CB8AC3E}">
        <p14:creationId xmlns:p14="http://schemas.microsoft.com/office/powerpoint/2010/main" val="36654271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14400"/>
            <a:ext cx="645795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43000" y="4495800"/>
            <a:ext cx="7772400" cy="1477328"/>
          </a:xfrm>
          <a:prstGeom prst="rect">
            <a:avLst/>
          </a:prstGeom>
          <a:noFill/>
        </p:spPr>
        <p:txBody>
          <a:bodyPr wrap="square" rtlCol="0">
            <a:spAutoFit/>
          </a:bodyPr>
          <a:lstStyle/>
          <a:p>
            <a:r>
              <a:rPr lang="en-US" dirty="0" smtClean="0"/>
              <a:t>Clive </a:t>
            </a:r>
            <a:r>
              <a:rPr lang="en-US" dirty="0" err="1" smtClean="0"/>
              <a:t>Waring</a:t>
            </a:r>
            <a:r>
              <a:rPr lang="en-US" dirty="0" smtClean="0"/>
              <a:t> has retrograde amnesia- he’s lost many memories</a:t>
            </a:r>
          </a:p>
          <a:p>
            <a:r>
              <a:rPr lang="en-US" dirty="0"/>
              <a:t>&amp;</a:t>
            </a:r>
            <a:r>
              <a:rPr lang="en-US" dirty="0" smtClean="0"/>
              <a:t> </a:t>
            </a:r>
            <a:r>
              <a:rPr lang="en-US" dirty="0"/>
              <a:t>he has  anterograde amnesia </a:t>
            </a:r>
            <a:r>
              <a:rPr lang="en-US" dirty="0" smtClean="0"/>
              <a:t>- he </a:t>
            </a:r>
            <a:r>
              <a:rPr lang="en-US" dirty="0"/>
              <a:t>can’t create new </a:t>
            </a:r>
            <a:r>
              <a:rPr lang="en-US" dirty="0" smtClean="0"/>
              <a:t>memories</a:t>
            </a:r>
          </a:p>
          <a:p>
            <a:endParaRPr lang="en-US" dirty="0" smtClean="0"/>
          </a:p>
          <a:p>
            <a:r>
              <a:rPr lang="en-US" dirty="0" smtClean="0"/>
              <a:t>His hippocampus is damaged which means he can’t transfer memory from his  short  term memory to his long term storage</a:t>
            </a:r>
            <a:endParaRPr lang="en-US" dirty="0"/>
          </a:p>
        </p:txBody>
      </p:sp>
    </p:spTree>
    <p:extLst>
      <p:ext uri="{BB962C8B-B14F-4D97-AF65-F5344CB8AC3E}">
        <p14:creationId xmlns:p14="http://schemas.microsoft.com/office/powerpoint/2010/main" val="1550244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2200" dirty="0" smtClean="0">
                <a:solidFill>
                  <a:srgbClr val="002060"/>
                </a:solidFill>
              </a:rPr>
              <a:t>Theory  </a:t>
            </a:r>
            <a:r>
              <a:rPr lang="en-US" sz="2200" dirty="0" smtClean="0">
                <a:solidFill>
                  <a:srgbClr val="002060"/>
                </a:solidFill>
              </a:rPr>
              <a:t>(#2 </a:t>
            </a:r>
            <a:r>
              <a:rPr lang="en-US" sz="2200" dirty="0" smtClean="0">
                <a:solidFill>
                  <a:srgbClr val="002060"/>
                </a:solidFill>
              </a:rPr>
              <a:t>of 6)</a:t>
            </a:r>
            <a:r>
              <a:rPr lang="en-US" sz="2700" dirty="0" smtClean="0">
                <a:solidFill>
                  <a:srgbClr val="002060"/>
                </a:solidFill>
              </a:rPr>
              <a:t/>
            </a:r>
            <a:br>
              <a:rPr lang="en-US" sz="2700" dirty="0" smtClean="0">
                <a:solidFill>
                  <a:srgbClr val="002060"/>
                </a:solidFill>
              </a:rPr>
            </a:br>
            <a:r>
              <a:rPr lang="en-US" sz="2700" dirty="0" smtClean="0">
                <a:solidFill>
                  <a:srgbClr val="002060"/>
                </a:solidFill>
              </a:rPr>
              <a:t>Matt </a:t>
            </a:r>
            <a:r>
              <a:rPr lang="en-US" sz="2700" dirty="0">
                <a:solidFill>
                  <a:srgbClr val="002060"/>
                </a:solidFill>
              </a:rPr>
              <a:t>Wilson, </a:t>
            </a:r>
            <a:r>
              <a:rPr lang="en-US" sz="2700" dirty="0" smtClean="0">
                <a:solidFill>
                  <a:srgbClr val="002060"/>
                </a:solidFill>
              </a:rPr>
              <a:t> MIT </a:t>
            </a:r>
            <a:r>
              <a:rPr lang="en-US" sz="2700" dirty="0">
                <a:solidFill>
                  <a:srgbClr val="002060"/>
                </a:solidFill>
              </a:rPr>
              <a:t>Center for Learning and </a:t>
            </a:r>
            <a:r>
              <a:rPr lang="en-US" sz="2700" dirty="0" smtClean="0">
                <a:solidFill>
                  <a:srgbClr val="002060"/>
                </a:solidFill>
              </a:rPr>
              <a:t>Memory</a:t>
            </a:r>
            <a:br>
              <a:rPr lang="en-US" sz="2700" dirty="0" smtClean="0">
                <a:solidFill>
                  <a:srgbClr val="002060"/>
                </a:solidFill>
              </a:rPr>
            </a:br>
            <a:r>
              <a:rPr lang="en-US" sz="2800" b="1" dirty="0" smtClean="0">
                <a:solidFill>
                  <a:srgbClr val="002060"/>
                </a:solidFill>
              </a:rPr>
              <a:t>Dreams Create Wisdom</a:t>
            </a:r>
            <a:endParaRPr lang="en-US" sz="2800" b="1" dirty="0">
              <a:solidFill>
                <a:srgbClr val="002060"/>
              </a:solidFill>
            </a:endParaRPr>
          </a:p>
        </p:txBody>
      </p:sp>
      <p:sp>
        <p:nvSpPr>
          <p:cNvPr id="5" name="Content Placeholder 4"/>
          <p:cNvSpPr>
            <a:spLocks noGrp="1"/>
          </p:cNvSpPr>
          <p:nvPr>
            <p:ph idx="1"/>
          </p:nvPr>
        </p:nvSpPr>
        <p:spPr>
          <a:xfrm>
            <a:off x="3363685" y="3124200"/>
            <a:ext cx="5943600" cy="1680309"/>
          </a:xfrm>
          <a:ln w="28575">
            <a:noFill/>
          </a:ln>
        </p:spPr>
        <p:txBody>
          <a:bodyPr tIns="91440" bIns="91440">
            <a:normAutofit fontScale="55000" lnSpcReduction="20000"/>
          </a:bodyPr>
          <a:lstStyle/>
          <a:p>
            <a:pPr marL="82296" indent="0">
              <a:buNone/>
            </a:pPr>
            <a:endParaRPr lang="en-US" sz="3300" dirty="0" smtClean="0">
              <a:solidFill>
                <a:schemeClr val="accent6">
                  <a:lumMod val="50000"/>
                </a:schemeClr>
              </a:solidFill>
            </a:endParaRPr>
          </a:p>
          <a:p>
            <a:pPr marL="82296" indent="0">
              <a:buNone/>
            </a:pPr>
            <a:r>
              <a:rPr lang="en-US" sz="3300" dirty="0" smtClean="0">
                <a:solidFill>
                  <a:schemeClr val="accent6">
                    <a:lumMod val="50000"/>
                  </a:schemeClr>
                </a:solidFill>
              </a:rPr>
              <a:t>His test:   He </a:t>
            </a:r>
            <a:r>
              <a:rPr lang="en-US" sz="3300" dirty="0">
                <a:solidFill>
                  <a:schemeClr val="accent6">
                    <a:lumMod val="50000"/>
                  </a:schemeClr>
                </a:solidFill>
              </a:rPr>
              <a:t>put rats in mazes during the </a:t>
            </a:r>
            <a:r>
              <a:rPr lang="en-US" sz="3300" dirty="0" smtClean="0">
                <a:solidFill>
                  <a:schemeClr val="accent6">
                    <a:lumMod val="50000"/>
                  </a:schemeClr>
                </a:solidFill>
              </a:rPr>
              <a:t>day &amp; </a:t>
            </a:r>
            <a:r>
              <a:rPr lang="en-US" sz="3300" dirty="0">
                <a:solidFill>
                  <a:schemeClr val="accent6">
                    <a:lumMod val="50000"/>
                  </a:schemeClr>
                </a:solidFill>
              </a:rPr>
              <a:t>recorded what neurons fired in what patterns as the rats negotiated the maze.  </a:t>
            </a:r>
            <a:r>
              <a:rPr lang="en-US" sz="3300" dirty="0" smtClean="0">
                <a:solidFill>
                  <a:schemeClr val="accent6">
                    <a:lumMod val="50000"/>
                  </a:schemeClr>
                </a:solidFill>
              </a:rPr>
              <a:t>In REM </a:t>
            </a:r>
            <a:r>
              <a:rPr lang="en-US" sz="3300" dirty="0">
                <a:solidFill>
                  <a:schemeClr val="accent6">
                    <a:lumMod val="50000"/>
                  </a:schemeClr>
                </a:solidFill>
              </a:rPr>
              <a:t>sleep, </a:t>
            </a:r>
            <a:r>
              <a:rPr lang="en-US" sz="3300" dirty="0" smtClean="0">
                <a:solidFill>
                  <a:schemeClr val="accent6">
                    <a:lumMod val="50000"/>
                  </a:schemeClr>
                </a:solidFill>
              </a:rPr>
              <a:t>the </a:t>
            </a:r>
            <a:r>
              <a:rPr lang="en-US" sz="3300" dirty="0">
                <a:solidFill>
                  <a:schemeClr val="accent6">
                    <a:lumMod val="50000"/>
                  </a:schemeClr>
                </a:solidFill>
              </a:rPr>
              <a:t>same neuron patterns fired  </a:t>
            </a:r>
            <a:r>
              <a:rPr lang="en-US" sz="3300" dirty="0" smtClean="0">
                <a:solidFill>
                  <a:schemeClr val="accent6">
                    <a:lumMod val="50000"/>
                  </a:schemeClr>
                </a:solidFill>
              </a:rPr>
              <a:t>  that </a:t>
            </a:r>
            <a:r>
              <a:rPr lang="en-US" sz="3300" dirty="0">
                <a:solidFill>
                  <a:schemeClr val="accent6">
                    <a:lumMod val="50000"/>
                  </a:schemeClr>
                </a:solidFill>
              </a:rPr>
              <a:t>had fired at </a:t>
            </a:r>
            <a:r>
              <a:rPr lang="en-US" sz="3300" dirty="0" smtClean="0">
                <a:solidFill>
                  <a:schemeClr val="accent6">
                    <a:lumMod val="50000"/>
                  </a:schemeClr>
                </a:solidFill>
              </a:rPr>
              <a:t>important </a:t>
            </a:r>
            <a:r>
              <a:rPr lang="en-US" sz="3300" dirty="0">
                <a:solidFill>
                  <a:schemeClr val="accent6">
                    <a:lumMod val="50000"/>
                  </a:schemeClr>
                </a:solidFill>
              </a:rPr>
              <a:t>turning points in the maze. </a:t>
            </a:r>
            <a:endParaRPr lang="en-US" sz="3300" dirty="0" smtClean="0">
              <a:solidFill>
                <a:schemeClr val="accent6">
                  <a:lumMod val="50000"/>
                </a:schemeClr>
              </a:solidFill>
            </a:endParaRPr>
          </a:p>
          <a:p>
            <a:endParaRPr lang="en-US" sz="2100" dirty="0" smtClean="0">
              <a:solidFill>
                <a:srgbClr val="002060"/>
              </a:solidFill>
            </a:endParaRPr>
          </a:p>
        </p:txBody>
      </p:sp>
      <p:pic>
        <p:nvPicPr>
          <p:cNvPr id="6" name="Picture 5"/>
          <p:cNvPicPr>
            <a:picLocks noChangeAspect="1"/>
          </p:cNvPicPr>
          <p:nvPr/>
        </p:nvPicPr>
        <p:blipFill rotWithShape="1">
          <a:blip r:embed="rId2"/>
          <a:srcRect b="12376"/>
          <a:stretch/>
        </p:blipFill>
        <p:spPr>
          <a:xfrm>
            <a:off x="266301" y="2063969"/>
            <a:ext cx="2939542" cy="2829308"/>
          </a:xfrm>
          <a:prstGeom prst="rect">
            <a:avLst/>
          </a:prstGeom>
        </p:spPr>
      </p:pic>
      <p:sp>
        <p:nvSpPr>
          <p:cNvPr id="7" name="TextBox 6"/>
          <p:cNvSpPr txBox="1"/>
          <p:nvPr/>
        </p:nvSpPr>
        <p:spPr>
          <a:xfrm>
            <a:off x="3363685" y="2322397"/>
            <a:ext cx="5715000" cy="923330"/>
          </a:xfrm>
          <a:prstGeom prst="rect">
            <a:avLst/>
          </a:prstGeom>
          <a:noFill/>
          <a:ln w="19050">
            <a:solidFill>
              <a:schemeClr val="accent3">
                <a:lumMod val="75000"/>
              </a:schemeClr>
            </a:solidFill>
          </a:ln>
        </p:spPr>
        <p:txBody>
          <a:bodyPr wrap="square" rtlCol="0">
            <a:spAutoFit/>
          </a:bodyPr>
          <a:lstStyle/>
          <a:p>
            <a:r>
              <a:rPr lang="en-US" dirty="0">
                <a:solidFill>
                  <a:srgbClr val="002060"/>
                </a:solidFill>
              </a:rPr>
              <a:t>we encode memory to long-term memory when we sleep</a:t>
            </a:r>
          </a:p>
          <a:p>
            <a:pPr marL="285750" indent="-285750">
              <a:buFont typeface="Arial" panose="020B0604020202020204" pitchFamily="34" charset="0"/>
              <a:buChar char="•"/>
            </a:pPr>
            <a:r>
              <a:rPr lang="en-US" dirty="0">
                <a:solidFill>
                  <a:srgbClr val="002060"/>
                </a:solidFill>
              </a:rPr>
              <a:t>Dreams </a:t>
            </a:r>
            <a:r>
              <a:rPr lang="en-US" i="1" dirty="0">
                <a:solidFill>
                  <a:srgbClr val="002060"/>
                </a:solidFill>
              </a:rPr>
              <a:t>sort</a:t>
            </a:r>
            <a:r>
              <a:rPr lang="en-US" dirty="0">
                <a:solidFill>
                  <a:srgbClr val="002060"/>
                </a:solidFill>
              </a:rPr>
              <a:t> through memories, to determine </a:t>
            </a:r>
            <a:r>
              <a:rPr lang="en-US" i="1" dirty="0">
                <a:solidFill>
                  <a:srgbClr val="002060"/>
                </a:solidFill>
              </a:rPr>
              <a:t>which</a:t>
            </a:r>
            <a:r>
              <a:rPr lang="en-US" dirty="0">
                <a:solidFill>
                  <a:srgbClr val="002060"/>
                </a:solidFill>
              </a:rPr>
              <a:t> </a:t>
            </a:r>
          </a:p>
          <a:p>
            <a:r>
              <a:rPr lang="en-US" dirty="0">
                <a:solidFill>
                  <a:srgbClr val="002060"/>
                </a:solidFill>
              </a:rPr>
              <a:t>      ones to retain and which to lose. </a:t>
            </a:r>
          </a:p>
        </p:txBody>
      </p:sp>
      <p:sp>
        <p:nvSpPr>
          <p:cNvPr id="8" name="TextBox 7"/>
          <p:cNvSpPr txBox="1"/>
          <p:nvPr/>
        </p:nvSpPr>
        <p:spPr>
          <a:xfrm>
            <a:off x="1392065" y="1417638"/>
            <a:ext cx="7465423" cy="646331"/>
          </a:xfrm>
          <a:prstGeom prst="rect">
            <a:avLst/>
          </a:prstGeom>
          <a:noFill/>
        </p:spPr>
        <p:txBody>
          <a:bodyPr wrap="square" rtlCol="0">
            <a:spAutoFit/>
          </a:bodyPr>
          <a:lstStyle/>
          <a:p>
            <a:r>
              <a:rPr lang="en-US" dirty="0">
                <a:solidFill>
                  <a:srgbClr val="7030A0"/>
                </a:solidFill>
              </a:rPr>
              <a:t>“Sleep turns a flood of daily information into what we call wisdom: </a:t>
            </a:r>
          </a:p>
          <a:p>
            <a:r>
              <a:rPr lang="en-US" dirty="0">
                <a:solidFill>
                  <a:srgbClr val="7030A0"/>
                </a:solidFill>
              </a:rPr>
              <a:t>the stuff that makes us smart for when we come across future decisions”</a:t>
            </a:r>
          </a:p>
        </p:txBody>
      </p:sp>
      <p:pic>
        <p:nvPicPr>
          <p:cNvPr id="9" name="Picture 8"/>
          <p:cNvPicPr>
            <a:picLocks noChangeAspect="1"/>
          </p:cNvPicPr>
          <p:nvPr/>
        </p:nvPicPr>
        <p:blipFill>
          <a:blip r:embed="rId3"/>
          <a:stretch>
            <a:fillRect/>
          </a:stretch>
        </p:blipFill>
        <p:spPr>
          <a:xfrm>
            <a:off x="3421162" y="4530725"/>
            <a:ext cx="1912838" cy="1504565"/>
          </a:xfrm>
          <a:prstGeom prst="rect">
            <a:avLst/>
          </a:prstGeom>
        </p:spPr>
      </p:pic>
      <p:sp>
        <p:nvSpPr>
          <p:cNvPr id="10" name="Rectangle 9"/>
          <p:cNvSpPr/>
          <p:nvPr/>
        </p:nvSpPr>
        <p:spPr>
          <a:xfrm>
            <a:off x="2509810" y="6117957"/>
            <a:ext cx="6336792" cy="707886"/>
          </a:xfrm>
          <a:prstGeom prst="rect">
            <a:avLst/>
          </a:prstGeom>
        </p:spPr>
        <p:txBody>
          <a:bodyPr wrap="square">
            <a:spAutoFit/>
          </a:bodyPr>
          <a:lstStyle/>
          <a:p>
            <a:pPr marL="365760" indent="-283464">
              <a:spcBef>
                <a:spcPts val="600"/>
              </a:spcBef>
              <a:buClr>
                <a:srgbClr val="3891A7"/>
              </a:buClr>
              <a:buSzPct val="80000"/>
              <a:buFont typeface="Wingdings 2"/>
              <a:buChar char=""/>
            </a:pPr>
            <a:r>
              <a:rPr lang="en-US" sz="2000" dirty="0">
                <a:solidFill>
                  <a:srgbClr val="7030A0"/>
                </a:solidFill>
              </a:rPr>
              <a:t>In other words, he saw that the rats were dreaming of important junctures in their day</a:t>
            </a:r>
            <a:r>
              <a:rPr lang="en-US" dirty="0">
                <a:solidFill>
                  <a:srgbClr val="7030A0"/>
                </a:solidFill>
              </a:rPr>
              <a:t>. </a:t>
            </a:r>
          </a:p>
        </p:txBody>
      </p:sp>
    </p:spTree>
    <p:extLst>
      <p:ext uri="{BB962C8B-B14F-4D97-AF65-F5344CB8AC3E}">
        <p14:creationId xmlns:p14="http://schemas.microsoft.com/office/powerpoint/2010/main" val="18498783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8001000" cy="1143000"/>
          </a:xfrm>
        </p:spPr>
        <p:txBody>
          <a:bodyPr>
            <a:normAutofit fontScale="90000"/>
          </a:bodyPr>
          <a:lstStyle/>
          <a:p>
            <a:r>
              <a:rPr lang="en-US" sz="3100" dirty="0">
                <a:solidFill>
                  <a:srgbClr val="002060"/>
                </a:solidFill>
              </a:rPr>
              <a:t>How does the brain choose what </a:t>
            </a:r>
            <a:r>
              <a:rPr lang="en-US" sz="3100" dirty="0" smtClean="0">
                <a:solidFill>
                  <a:srgbClr val="002060"/>
                </a:solidFill>
              </a:rPr>
              <a:t>memory to consolidate</a:t>
            </a:r>
            <a:r>
              <a:rPr lang="en-US" sz="3100" dirty="0">
                <a:solidFill>
                  <a:srgbClr val="002060"/>
                </a:solidFill>
              </a:rPr>
              <a:t>?</a:t>
            </a:r>
            <a:r>
              <a:rPr lang="en-US" sz="3100" dirty="0"/>
              <a:t/>
            </a:r>
            <a:br>
              <a:rPr lang="en-US" sz="3100" dirty="0"/>
            </a:br>
            <a:endParaRPr lang="en-US" sz="4000" dirty="0"/>
          </a:p>
        </p:txBody>
      </p:sp>
      <p:sp>
        <p:nvSpPr>
          <p:cNvPr id="3" name="Content Placeholder 2"/>
          <p:cNvSpPr>
            <a:spLocks noGrp="1"/>
          </p:cNvSpPr>
          <p:nvPr>
            <p:ph idx="1"/>
          </p:nvPr>
        </p:nvSpPr>
        <p:spPr>
          <a:xfrm>
            <a:off x="1219200" y="1219200"/>
            <a:ext cx="7498080" cy="4800600"/>
          </a:xfrm>
        </p:spPr>
        <p:txBody>
          <a:bodyPr>
            <a:normAutofit fontScale="85000" lnSpcReduction="20000"/>
          </a:bodyPr>
          <a:lstStyle/>
          <a:p>
            <a:pPr marL="82296" indent="0">
              <a:buNone/>
            </a:pPr>
            <a:r>
              <a:rPr lang="en-US" sz="2000" dirty="0" smtClean="0"/>
              <a:t>“TAGS” </a:t>
            </a:r>
          </a:p>
          <a:p>
            <a:r>
              <a:rPr lang="en-US" sz="2200" dirty="0" smtClean="0"/>
              <a:t>If not tagged, sleep will forget memories it decides you don’t need</a:t>
            </a:r>
          </a:p>
          <a:p>
            <a:pPr marL="82296" indent="0">
              <a:buNone/>
            </a:pPr>
            <a:endParaRPr lang="en-US" sz="2200" dirty="0" smtClean="0"/>
          </a:p>
          <a:p>
            <a:pPr marL="82296" indent="0">
              <a:buNone/>
            </a:pPr>
            <a:r>
              <a:rPr lang="en-US" sz="2200" dirty="0" smtClean="0"/>
              <a:t>How to make sleep cement a memory?</a:t>
            </a:r>
          </a:p>
          <a:p>
            <a:r>
              <a:rPr lang="en-US" sz="2200" dirty="0" smtClean="0"/>
              <a:t>For example: If you think you will be tested,  your brain will remember it</a:t>
            </a:r>
          </a:p>
          <a:p>
            <a:pPr marL="82296" indent="0">
              <a:buNone/>
            </a:pPr>
            <a:endParaRPr lang="en-US" sz="2200" dirty="0"/>
          </a:p>
          <a:p>
            <a:pPr marL="82296" indent="0">
              <a:buNone/>
            </a:pPr>
            <a:r>
              <a:rPr lang="en-US" sz="2200" dirty="0" smtClean="0"/>
              <a:t>Tags might be:</a:t>
            </a:r>
          </a:p>
          <a:p>
            <a:pPr marL="82296" indent="0">
              <a:buNone/>
            </a:pPr>
            <a:r>
              <a:rPr lang="en-US" sz="2200" dirty="0" smtClean="0"/>
              <a:t>  emotional</a:t>
            </a:r>
          </a:p>
          <a:p>
            <a:pPr marL="82296" indent="0">
              <a:buNone/>
            </a:pPr>
            <a:r>
              <a:rPr lang="en-US" sz="2200" dirty="0" smtClean="0"/>
              <a:t>  you were excited about it</a:t>
            </a:r>
          </a:p>
          <a:p>
            <a:pPr marL="82296" indent="0">
              <a:buNone/>
            </a:pPr>
            <a:r>
              <a:rPr lang="en-US" sz="2200" dirty="0" smtClean="0"/>
              <a:t>  pleasurable</a:t>
            </a:r>
          </a:p>
          <a:p>
            <a:pPr marL="82296" indent="0">
              <a:buNone/>
            </a:pPr>
            <a:r>
              <a:rPr lang="en-US" sz="2200" dirty="0"/>
              <a:t> </a:t>
            </a:r>
            <a:r>
              <a:rPr lang="en-US" sz="2200" dirty="0" smtClean="0"/>
              <a:t> made you happy</a:t>
            </a:r>
          </a:p>
          <a:p>
            <a:pPr marL="82296" indent="0">
              <a:buNone/>
            </a:pPr>
            <a:endParaRPr lang="en-US" sz="2200" dirty="0" smtClean="0"/>
          </a:p>
          <a:p>
            <a:pPr marL="82296" indent="0">
              <a:buNone/>
            </a:pPr>
            <a:endParaRPr lang="en-US" sz="1800" dirty="0" smtClean="0"/>
          </a:p>
          <a:p>
            <a:pPr marL="82296" indent="0">
              <a:buNone/>
            </a:pPr>
            <a:r>
              <a:rPr lang="en-US" sz="2200" dirty="0" smtClean="0">
                <a:solidFill>
                  <a:srgbClr val="0070C0"/>
                </a:solidFill>
              </a:rPr>
              <a:t>When does sleep consolidate memory? </a:t>
            </a:r>
          </a:p>
          <a:p>
            <a:pPr marL="82296" indent="0">
              <a:buNone/>
            </a:pPr>
            <a:r>
              <a:rPr lang="en-US" sz="2200" dirty="0"/>
              <a:t>	</a:t>
            </a:r>
            <a:r>
              <a:rPr lang="en-US" sz="2200" dirty="0" smtClean="0"/>
              <a:t> </a:t>
            </a:r>
            <a:r>
              <a:rPr lang="en-US" sz="2200" dirty="0" smtClean="0">
                <a:solidFill>
                  <a:srgbClr val="0070C0"/>
                </a:solidFill>
              </a:rPr>
              <a:t>In stage 3 and 4 deep slow-wave sleep (Non-rem sleep)</a:t>
            </a:r>
            <a:endParaRPr lang="en-US" sz="2200" dirty="0">
              <a:solidFill>
                <a:srgbClr val="0070C0"/>
              </a:solidFill>
            </a:endParaRPr>
          </a:p>
        </p:txBody>
      </p:sp>
    </p:spTree>
    <p:extLst>
      <p:ext uri="{BB962C8B-B14F-4D97-AF65-F5344CB8AC3E}">
        <p14:creationId xmlns:p14="http://schemas.microsoft.com/office/powerpoint/2010/main" val="17095688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3670"/>
            <a:ext cx="7498080" cy="1143000"/>
          </a:xfrm>
        </p:spPr>
        <p:txBody>
          <a:bodyPr>
            <a:normAutofit/>
          </a:bodyPr>
          <a:lstStyle/>
          <a:p>
            <a:r>
              <a:rPr lang="en-US" sz="3600" dirty="0" smtClean="0">
                <a:solidFill>
                  <a:srgbClr val="002060"/>
                </a:solidFill>
              </a:rPr>
              <a:t>Sleep is important for memory</a:t>
            </a:r>
            <a:endParaRPr lang="en-US" sz="3600" dirty="0">
              <a:solidFill>
                <a:srgbClr val="002060"/>
              </a:solidFill>
            </a:endParaRPr>
          </a:p>
        </p:txBody>
      </p:sp>
      <p:sp>
        <p:nvSpPr>
          <p:cNvPr id="3" name="Content Placeholder 2"/>
          <p:cNvSpPr>
            <a:spLocks noGrp="1"/>
          </p:cNvSpPr>
          <p:nvPr>
            <p:ph idx="1"/>
          </p:nvPr>
        </p:nvSpPr>
        <p:spPr>
          <a:xfrm>
            <a:off x="1066800" y="1295400"/>
            <a:ext cx="8077200" cy="5029200"/>
          </a:xfrm>
        </p:spPr>
        <p:txBody>
          <a:bodyPr>
            <a:normAutofit fontScale="92500" lnSpcReduction="10000"/>
          </a:bodyPr>
          <a:lstStyle/>
          <a:p>
            <a:r>
              <a:rPr lang="en-US" sz="2000" dirty="0" smtClean="0"/>
              <a:t>sleep </a:t>
            </a:r>
            <a:r>
              <a:rPr lang="en-US" sz="2000" u="sng" dirty="0" smtClean="0"/>
              <a:t>before</a:t>
            </a:r>
            <a:r>
              <a:rPr lang="en-US" sz="2000" dirty="0" smtClean="0"/>
              <a:t> learning, is necessary because it prepares you to learn </a:t>
            </a:r>
          </a:p>
          <a:p>
            <a:pPr marL="82296" indent="0">
              <a:buNone/>
            </a:pPr>
            <a:r>
              <a:rPr lang="en-US" sz="2000" dirty="0"/>
              <a:t> </a:t>
            </a:r>
            <a:r>
              <a:rPr lang="en-US" sz="2000" dirty="0" smtClean="0"/>
              <a:t>    the next day</a:t>
            </a:r>
          </a:p>
          <a:p>
            <a:pPr marL="82296" indent="0">
              <a:buNone/>
            </a:pPr>
            <a:endParaRPr lang="en-US" sz="2000" dirty="0"/>
          </a:p>
          <a:p>
            <a:r>
              <a:rPr lang="en-US" sz="2000" dirty="0" smtClean="0"/>
              <a:t>sleep </a:t>
            </a:r>
            <a:r>
              <a:rPr lang="en-US" sz="2000" u="sng" dirty="0" smtClean="0"/>
              <a:t>after</a:t>
            </a:r>
            <a:r>
              <a:rPr lang="en-US" sz="2000" dirty="0" smtClean="0"/>
              <a:t> learning is essential:  it grabs onto the new information and cements the information in the neural architecture of the brain. </a:t>
            </a:r>
          </a:p>
          <a:p>
            <a:endParaRPr lang="en-US" sz="2000" dirty="0" smtClean="0"/>
          </a:p>
          <a:p>
            <a:r>
              <a:rPr lang="en-US" sz="2000" dirty="0" smtClean="0"/>
              <a:t>Sleep is  like a save button,  protects the memory and </a:t>
            </a:r>
            <a:r>
              <a:rPr lang="en-US" sz="2000" u="sng" dirty="0" smtClean="0"/>
              <a:t>strengthens </a:t>
            </a:r>
            <a:r>
              <a:rPr lang="en-US" sz="2000" dirty="0" smtClean="0"/>
              <a:t>memory</a:t>
            </a:r>
          </a:p>
          <a:p>
            <a:endParaRPr lang="en-US" sz="2000" dirty="0" smtClean="0"/>
          </a:p>
          <a:p>
            <a:r>
              <a:rPr lang="en-US" sz="2000" dirty="0" smtClean="0"/>
              <a:t>Sleep intelligently cross links large sets of information, seeks out patterns, rules of all that information and creates novel insights.  </a:t>
            </a:r>
          </a:p>
          <a:p>
            <a:pPr marL="82296" indent="0">
              <a:buNone/>
            </a:pPr>
            <a:r>
              <a:rPr lang="en-US" sz="2000" dirty="0" smtClean="0"/>
              <a:t>  </a:t>
            </a:r>
          </a:p>
          <a:p>
            <a:r>
              <a:rPr lang="en-US" sz="2000" dirty="0" smtClean="0"/>
              <a:t>Problem solving (the expression: sleep on it)</a:t>
            </a:r>
          </a:p>
          <a:p>
            <a:endParaRPr lang="en-US" dirty="0"/>
          </a:p>
          <a:p>
            <a:r>
              <a:rPr lang="en-US" sz="2200" b="1" dirty="0" smtClean="0">
                <a:solidFill>
                  <a:srgbClr val="FF0000"/>
                </a:solidFill>
              </a:rPr>
              <a:t>If sleep deprived, about 40% impairment in capacity to learn </a:t>
            </a:r>
            <a:endParaRPr lang="en-US" sz="2200" b="1" dirty="0">
              <a:solidFill>
                <a:srgbClr val="FF0000"/>
              </a:solidFill>
            </a:endParaRPr>
          </a:p>
        </p:txBody>
      </p:sp>
    </p:spTree>
    <p:extLst>
      <p:ext uri="{BB962C8B-B14F-4D97-AF65-F5344CB8AC3E}">
        <p14:creationId xmlns:p14="http://schemas.microsoft.com/office/powerpoint/2010/main" val="20063219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13800000" scaled="0"/>
        </a:gradFill>
        <a:effectLst/>
      </p:bgPr>
    </p:bg>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715" t="16002" r="34427" b="5142"/>
          <a:stretch/>
        </p:blipFill>
        <p:spPr bwMode="auto">
          <a:xfrm>
            <a:off x="152400" y="4213687"/>
            <a:ext cx="2310493" cy="2361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a:xfrm>
            <a:off x="381000" y="2895600"/>
            <a:ext cx="2857500" cy="1066800"/>
          </a:xfrm>
        </p:spPr>
        <p:txBody>
          <a:bodyPr/>
          <a:lstStyle/>
          <a:p>
            <a:r>
              <a:rPr lang="en-US" dirty="0" smtClean="0">
                <a:solidFill>
                  <a:srgbClr val="CCCCFF"/>
                </a:solidFill>
              </a:rPr>
              <a:t>Who is the real </a:t>
            </a:r>
            <a:br>
              <a:rPr lang="en-US" dirty="0" smtClean="0">
                <a:solidFill>
                  <a:srgbClr val="CCCCFF"/>
                </a:solidFill>
              </a:rPr>
            </a:br>
            <a:r>
              <a:rPr lang="en-US" dirty="0" smtClean="0">
                <a:solidFill>
                  <a:srgbClr val="CCCCFF"/>
                </a:solidFill>
              </a:rPr>
              <a:t>Jake Sully?</a:t>
            </a:r>
            <a:endParaRPr lang="en-US" dirty="0">
              <a:solidFill>
                <a:srgbClr val="CCCCFF"/>
              </a:solidFill>
            </a:endParaRPr>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6" r="-5746"/>
          <a:stretch/>
        </p:blipFill>
        <p:spPr bwMode="auto">
          <a:xfrm>
            <a:off x="228600" y="216665"/>
            <a:ext cx="3543300" cy="2796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4333066"/>
            <a:ext cx="3048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191000" y="0"/>
            <a:ext cx="4800601" cy="4585871"/>
          </a:xfrm>
          <a:prstGeom prst="rect">
            <a:avLst/>
          </a:prstGeom>
          <a:noFill/>
        </p:spPr>
        <p:txBody>
          <a:bodyPr wrap="square" rtlCol="0">
            <a:spAutoFit/>
          </a:bodyPr>
          <a:lstStyle/>
          <a:p>
            <a:r>
              <a:rPr lang="en-US" dirty="0">
                <a:solidFill>
                  <a:srgbClr val="CCCCFF"/>
                </a:solidFill>
              </a:rPr>
              <a:t>Critical Thinking Questions:</a:t>
            </a:r>
          </a:p>
          <a:p>
            <a:r>
              <a:rPr lang="en-US" sz="2000" dirty="0">
                <a:solidFill>
                  <a:srgbClr val="CCCCFF"/>
                </a:solidFill>
              </a:rPr>
              <a:t>is the mind part of the brain and body?  </a:t>
            </a:r>
          </a:p>
          <a:p>
            <a:r>
              <a:rPr lang="en-US" sz="2000" dirty="0">
                <a:solidFill>
                  <a:srgbClr val="CCCCFF"/>
                </a:solidFill>
              </a:rPr>
              <a:t>If they are distinct,  how do they interact? </a:t>
            </a:r>
          </a:p>
          <a:p>
            <a:endParaRPr lang="en-US" sz="2000" dirty="0">
              <a:solidFill>
                <a:srgbClr val="CCCCFF"/>
              </a:solidFill>
            </a:endParaRPr>
          </a:p>
          <a:p>
            <a:r>
              <a:rPr lang="en-US" sz="2000" dirty="0">
                <a:solidFill>
                  <a:srgbClr val="CCCCFF"/>
                </a:solidFill>
              </a:rPr>
              <a:t>Does the answer change the way we learn, engineer robots or design tech? Should robots have the same rights as humans?</a:t>
            </a:r>
          </a:p>
          <a:p>
            <a:endParaRPr lang="en-US" dirty="0">
              <a:solidFill>
                <a:srgbClr val="CCCCFF"/>
              </a:solidFill>
            </a:endParaRPr>
          </a:p>
          <a:p>
            <a:r>
              <a:rPr lang="en-US" sz="2000" dirty="0">
                <a:solidFill>
                  <a:srgbClr val="CCCCFF"/>
                </a:solidFill>
              </a:rPr>
              <a:t>In what ways does this change or affect identity and the idea of who you are and how you got to be that way?</a:t>
            </a:r>
          </a:p>
          <a:p>
            <a:endParaRPr lang="en-US" dirty="0">
              <a:solidFill>
                <a:srgbClr val="CCCCFF"/>
              </a:solidFill>
            </a:endParaRPr>
          </a:p>
          <a:p>
            <a:r>
              <a:rPr lang="en-US" sz="2000" dirty="0">
                <a:solidFill>
                  <a:srgbClr val="CCCCFF"/>
                </a:solidFill>
              </a:rPr>
              <a:t>How vast is the mind? </a:t>
            </a:r>
          </a:p>
          <a:p>
            <a:r>
              <a:rPr lang="en-US" sz="2000" dirty="0">
                <a:solidFill>
                  <a:srgbClr val="CCCCFF"/>
                </a:solidFill>
              </a:rPr>
              <a:t>Is there a collective mind</a:t>
            </a:r>
            <a:r>
              <a:rPr lang="en-US" sz="2000" dirty="0" smtClean="0">
                <a:solidFill>
                  <a:srgbClr val="CCCCFF"/>
                </a:solidFill>
              </a:rPr>
              <a:t>?</a:t>
            </a:r>
          </a:p>
          <a:p>
            <a:endParaRPr lang="en-US" dirty="0">
              <a:solidFill>
                <a:srgbClr val="CCCCFF"/>
              </a:solidFill>
            </a:endParaRPr>
          </a:p>
        </p:txBody>
      </p:sp>
      <p:sp>
        <p:nvSpPr>
          <p:cNvPr id="2" name="Rectangle 1"/>
          <p:cNvSpPr/>
          <p:nvPr/>
        </p:nvSpPr>
        <p:spPr>
          <a:xfrm>
            <a:off x="2743200" y="4460403"/>
            <a:ext cx="2514600" cy="2031325"/>
          </a:xfrm>
          <a:prstGeom prst="rect">
            <a:avLst/>
          </a:prstGeom>
          <a:ln>
            <a:solidFill>
              <a:schemeClr val="bg2">
                <a:lumMod val="90000"/>
              </a:schemeClr>
            </a:solidFill>
            <a:prstDash val="sysDot"/>
          </a:ln>
        </p:spPr>
        <p:txBody>
          <a:bodyPr wrap="square">
            <a:spAutoFit/>
          </a:bodyPr>
          <a:lstStyle/>
          <a:p>
            <a:r>
              <a:rPr lang="en-US" dirty="0">
                <a:solidFill>
                  <a:schemeClr val="bg1"/>
                </a:solidFill>
              </a:rPr>
              <a:t>If </a:t>
            </a:r>
            <a:r>
              <a:rPr lang="en-US" dirty="0" smtClean="0">
                <a:solidFill>
                  <a:schemeClr val="bg1"/>
                </a:solidFill>
              </a:rPr>
              <a:t>some of our </a:t>
            </a:r>
            <a:r>
              <a:rPr lang="en-US" dirty="0">
                <a:solidFill>
                  <a:schemeClr val="bg1"/>
                </a:solidFill>
              </a:rPr>
              <a:t>brain is not active when we’re dreaming</a:t>
            </a:r>
            <a:r>
              <a:rPr lang="en-US" dirty="0" smtClean="0">
                <a:solidFill>
                  <a:schemeClr val="bg1"/>
                </a:solidFill>
              </a:rPr>
              <a:t>, and our body is paralyzed,  do we become less connected </a:t>
            </a:r>
            <a:r>
              <a:rPr lang="en-US" dirty="0">
                <a:solidFill>
                  <a:schemeClr val="bg1"/>
                </a:solidFill>
              </a:rPr>
              <a:t>to </a:t>
            </a:r>
            <a:r>
              <a:rPr lang="en-US" dirty="0" smtClean="0">
                <a:solidFill>
                  <a:schemeClr val="bg1"/>
                </a:solidFill>
              </a:rPr>
              <a:t>our body and identify more with our mind?</a:t>
            </a:r>
            <a:endParaRPr lang="en-US" dirty="0">
              <a:solidFill>
                <a:schemeClr val="bg1"/>
              </a:solidFill>
            </a:endParaRPr>
          </a:p>
        </p:txBody>
      </p:sp>
    </p:spTree>
    <p:extLst>
      <p:ext uri="{BB962C8B-B14F-4D97-AF65-F5344CB8AC3E}">
        <p14:creationId xmlns:p14="http://schemas.microsoft.com/office/powerpoint/2010/main" val="40747123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5804"/>
            <a:ext cx="8686800" cy="868362"/>
          </a:xfrm>
        </p:spPr>
        <p:txBody>
          <a:bodyPr>
            <a:normAutofit fontScale="90000"/>
          </a:bodyPr>
          <a:lstStyle/>
          <a:p>
            <a:pPr lvl="1" algn="l" rtl="0">
              <a:spcBef>
                <a:spcPct val="0"/>
              </a:spcBef>
            </a:pPr>
            <a:r>
              <a:rPr lang="en-US" sz="3100" dirty="0" smtClean="0">
                <a:solidFill>
                  <a:srgbClr val="7030A0"/>
                </a:solidFill>
                <a:latin typeface="Adobe Fan Heiti Std B" pitchFamily="34" charset="-128"/>
                <a:ea typeface="Adobe Fan Heiti Std B" pitchFamily="34" charset="-128"/>
              </a:rPr>
              <a:t>   </a:t>
            </a:r>
            <a:r>
              <a:rPr lang="en-US" sz="3100" b="1" dirty="0" smtClean="0">
                <a:solidFill>
                  <a:srgbClr val="7030A0"/>
                </a:solidFill>
                <a:latin typeface="+mj-lt"/>
                <a:ea typeface="Adobe Fan Heiti Std B" pitchFamily="34" charset="-128"/>
              </a:rPr>
              <a:t>MEMORY TRIAGE: </a:t>
            </a:r>
            <a:r>
              <a:rPr lang="en-US" sz="2700" b="1" dirty="0" smtClean="0">
                <a:solidFill>
                  <a:srgbClr val="7030A0"/>
                </a:solidFill>
                <a:latin typeface="+mj-lt"/>
              </a:rPr>
              <a:t>(Acquisition | consolidation)</a:t>
            </a:r>
            <a:r>
              <a:rPr lang="en-US" sz="3100" b="1" dirty="0" smtClean="0">
                <a:solidFill>
                  <a:srgbClr val="7030A0"/>
                </a:solidFill>
                <a:latin typeface="+mj-lt"/>
              </a:rPr>
              <a:t/>
            </a:r>
            <a:br>
              <a:rPr lang="en-US" sz="3100" b="1" dirty="0" smtClean="0">
                <a:solidFill>
                  <a:srgbClr val="7030A0"/>
                </a:solidFill>
                <a:latin typeface="+mj-lt"/>
              </a:rPr>
            </a:br>
            <a:r>
              <a:rPr lang="en-US" sz="3100" b="1" dirty="0" smtClean="0">
                <a:solidFill>
                  <a:srgbClr val="7030A0"/>
                </a:solidFill>
                <a:latin typeface="+mj-lt"/>
              </a:rPr>
              <a:t/>
            </a:r>
            <a:br>
              <a:rPr lang="en-US" sz="3100" b="1" dirty="0" smtClean="0">
                <a:solidFill>
                  <a:srgbClr val="7030A0"/>
                </a:solidFill>
                <a:latin typeface="+mj-lt"/>
              </a:rPr>
            </a:br>
            <a:endParaRPr lang="en-US" sz="2700" b="1" dirty="0">
              <a:solidFill>
                <a:srgbClr val="7030A0"/>
              </a:solidFill>
              <a:latin typeface="+mj-lt"/>
            </a:endParaRPr>
          </a:p>
        </p:txBody>
      </p:sp>
      <p:sp>
        <p:nvSpPr>
          <p:cNvPr id="3" name="Content Placeholder 2"/>
          <p:cNvSpPr>
            <a:spLocks noGrp="1"/>
          </p:cNvSpPr>
          <p:nvPr>
            <p:ph idx="1"/>
          </p:nvPr>
        </p:nvSpPr>
        <p:spPr>
          <a:xfrm>
            <a:off x="990600" y="3810000"/>
            <a:ext cx="7932756" cy="3733800"/>
          </a:xfrm>
        </p:spPr>
        <p:txBody>
          <a:bodyPr>
            <a:normAutofit/>
          </a:bodyPr>
          <a:lstStyle/>
          <a:p>
            <a:pPr marL="82296" lvl="1" indent="0">
              <a:spcBef>
                <a:spcPts val="600"/>
              </a:spcBef>
              <a:buSzPct val="80000"/>
              <a:buNone/>
            </a:pPr>
            <a:r>
              <a:rPr lang="en-US" sz="2000" b="1" dirty="0" smtClean="0">
                <a:solidFill>
                  <a:srgbClr val="7030A0"/>
                </a:solidFill>
              </a:rPr>
              <a:t>Encoding and Sleep </a:t>
            </a:r>
            <a:r>
              <a:rPr lang="en-US" sz="2000" b="1" dirty="0">
                <a:solidFill>
                  <a:srgbClr val="7030A0"/>
                </a:solidFill>
              </a:rPr>
              <a:t>C</a:t>
            </a:r>
            <a:r>
              <a:rPr lang="en-US" sz="2000" b="1" dirty="0" smtClean="0">
                <a:solidFill>
                  <a:srgbClr val="7030A0"/>
                </a:solidFill>
              </a:rPr>
              <a:t>onsolidation</a:t>
            </a:r>
          </a:p>
          <a:p>
            <a:pPr marL="82296" lvl="1" indent="0">
              <a:spcBef>
                <a:spcPts val="600"/>
              </a:spcBef>
              <a:buSzPct val="80000"/>
              <a:buNone/>
            </a:pPr>
            <a:r>
              <a:rPr lang="en-US" sz="1800" dirty="0" smtClean="0"/>
              <a:t>Not everything is remembered- </a:t>
            </a:r>
          </a:p>
          <a:p>
            <a:pPr marL="82296" lvl="1" indent="0">
              <a:spcBef>
                <a:spcPts val="600"/>
              </a:spcBef>
              <a:buSzPct val="80000"/>
              <a:buNone/>
            </a:pPr>
            <a:endParaRPr lang="en-US" sz="1800" dirty="0" smtClean="0"/>
          </a:p>
          <a:p>
            <a:r>
              <a:rPr lang="en-US" sz="1800" dirty="0" smtClean="0"/>
              <a:t>For </a:t>
            </a:r>
            <a:r>
              <a:rPr lang="en-US" sz="1800" dirty="0"/>
              <a:t>information that is retained, </a:t>
            </a:r>
            <a:r>
              <a:rPr lang="en-US" sz="1800" dirty="0" smtClean="0"/>
              <a:t> sleep integrates </a:t>
            </a:r>
            <a:r>
              <a:rPr lang="en-US" sz="1800" dirty="0"/>
              <a:t>it into existing memory </a:t>
            </a:r>
            <a:r>
              <a:rPr lang="en-US" sz="1800" dirty="0" smtClean="0"/>
              <a:t>by:</a:t>
            </a:r>
            <a:endParaRPr lang="en-US" sz="1800" dirty="0"/>
          </a:p>
          <a:p>
            <a:pPr marL="745236" lvl="1" indent="-342900">
              <a:buFont typeface="+mj-lt"/>
              <a:buAutoNum type="arabicParenR"/>
            </a:pPr>
            <a:r>
              <a:rPr lang="en-US" sz="1800" dirty="0" smtClean="0"/>
              <a:t>looks </a:t>
            </a:r>
            <a:r>
              <a:rPr lang="en-US" sz="1800" dirty="0"/>
              <a:t>for common patterns </a:t>
            </a:r>
            <a:endParaRPr lang="en-US" sz="1800" dirty="0" smtClean="0"/>
          </a:p>
          <a:p>
            <a:pPr marL="745236" lvl="1" indent="-342900">
              <a:buFont typeface="+mj-lt"/>
              <a:buAutoNum type="arabicParenR"/>
            </a:pPr>
            <a:r>
              <a:rPr lang="en-US" sz="1800" u="sng" dirty="0" smtClean="0"/>
              <a:t>Consolidates </a:t>
            </a:r>
            <a:r>
              <a:rPr lang="en-US" sz="1800" dirty="0" smtClean="0"/>
              <a:t>memories</a:t>
            </a:r>
          </a:p>
          <a:p>
            <a:pPr marL="745236" lvl="1" indent="-342900">
              <a:buFont typeface="+mj-lt"/>
              <a:buAutoNum type="arabicParenR"/>
            </a:pPr>
            <a:r>
              <a:rPr lang="en-US" sz="1800" dirty="0" smtClean="0"/>
              <a:t>Or, simply cement </a:t>
            </a:r>
            <a:r>
              <a:rPr lang="en-US" sz="1800" dirty="0"/>
              <a:t>and </a:t>
            </a:r>
            <a:r>
              <a:rPr lang="en-US" sz="1800" dirty="0" smtClean="0"/>
              <a:t>strengthen </a:t>
            </a:r>
            <a:r>
              <a:rPr lang="en-US" sz="1800" dirty="0"/>
              <a:t>the memory exactly as it was </a:t>
            </a:r>
            <a:r>
              <a:rPr lang="en-US" sz="1800" dirty="0" smtClean="0"/>
              <a:t>learned</a:t>
            </a:r>
          </a:p>
        </p:txBody>
      </p:sp>
      <p:pic>
        <p:nvPicPr>
          <p:cNvPr id="205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5896" r="3512" b="15323"/>
          <a:stretch/>
        </p:blipFill>
        <p:spPr bwMode="auto">
          <a:xfrm>
            <a:off x="5464629" y="1905001"/>
            <a:ext cx="3392292"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90600" y="1188911"/>
            <a:ext cx="7391400" cy="2246769"/>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solidFill>
                  <a:prstClr val="black"/>
                </a:solidFill>
              </a:rPr>
              <a:t>While we sleep our brain processes new information</a:t>
            </a:r>
            <a:br>
              <a:rPr lang="en-US" sz="2000" dirty="0">
                <a:solidFill>
                  <a:prstClr val="black"/>
                </a:solidFill>
              </a:rPr>
            </a:br>
            <a:r>
              <a:rPr lang="en-US" sz="2000" dirty="0" smtClean="0">
                <a:solidFill>
                  <a:prstClr val="black"/>
                </a:solidFill>
              </a:rPr>
              <a:t> </a:t>
            </a:r>
            <a:r>
              <a:rPr lang="en-US" sz="2000" dirty="0">
                <a:solidFill>
                  <a:prstClr val="black"/>
                </a:solidFill>
              </a:rPr>
              <a:t>in a discriminatory </a:t>
            </a:r>
            <a:r>
              <a:rPr lang="en-US" sz="2000" dirty="0" smtClean="0">
                <a:solidFill>
                  <a:prstClr val="black"/>
                </a:solidFill>
              </a:rPr>
              <a:t>manner</a:t>
            </a:r>
          </a:p>
          <a:p>
            <a:pPr marL="342900" indent="-342900">
              <a:buFont typeface="Wingdings" panose="05000000000000000000" pitchFamily="2" charset="2"/>
              <a:buChar char="Ø"/>
            </a:pPr>
            <a:endParaRPr lang="en-US" sz="2000" dirty="0" smtClean="0">
              <a:solidFill>
                <a:prstClr val="black"/>
              </a:solidFill>
            </a:endParaRPr>
          </a:p>
          <a:p>
            <a:pPr marL="342900" indent="-342900">
              <a:buFont typeface="Wingdings" panose="05000000000000000000" pitchFamily="2" charset="2"/>
              <a:buChar char="Ø"/>
            </a:pPr>
            <a:r>
              <a:rPr lang="en-US" sz="2000" dirty="0" smtClean="0">
                <a:solidFill>
                  <a:prstClr val="black"/>
                </a:solidFill>
              </a:rPr>
              <a:t>it </a:t>
            </a:r>
            <a:r>
              <a:rPr lang="en-US" sz="2000" dirty="0">
                <a:solidFill>
                  <a:prstClr val="black"/>
                </a:solidFill>
              </a:rPr>
              <a:t>picks and chooses what to </a:t>
            </a:r>
            <a:r>
              <a:rPr lang="en-US" sz="2000" dirty="0" smtClean="0">
                <a:solidFill>
                  <a:prstClr val="black"/>
                </a:solidFill>
              </a:rPr>
              <a:t>keep</a:t>
            </a:r>
          </a:p>
          <a:p>
            <a:r>
              <a:rPr lang="en-US" sz="2000" dirty="0" smtClean="0">
                <a:solidFill>
                  <a:prstClr val="black"/>
                </a:solidFill>
              </a:rPr>
              <a:t> </a:t>
            </a:r>
          </a:p>
          <a:p>
            <a:pPr marL="342900" indent="-342900">
              <a:buFont typeface="Wingdings" panose="05000000000000000000" pitchFamily="2" charset="2"/>
              <a:buChar char="Ø"/>
            </a:pPr>
            <a:r>
              <a:rPr lang="en-US" sz="2000" dirty="0" smtClean="0">
                <a:solidFill>
                  <a:prstClr val="black"/>
                </a:solidFill>
              </a:rPr>
              <a:t>assimilates </a:t>
            </a:r>
            <a:r>
              <a:rPr lang="en-US" sz="2000" dirty="0">
                <a:solidFill>
                  <a:prstClr val="black"/>
                </a:solidFill>
              </a:rPr>
              <a:t>the memory into a </a:t>
            </a:r>
            <a:endParaRPr lang="en-US" sz="2000" dirty="0" smtClean="0">
              <a:solidFill>
                <a:prstClr val="black"/>
              </a:solidFill>
            </a:endParaRPr>
          </a:p>
          <a:p>
            <a:r>
              <a:rPr lang="en-US" sz="2000" dirty="0">
                <a:solidFill>
                  <a:prstClr val="black"/>
                </a:solidFill>
              </a:rPr>
              <a:t> </a:t>
            </a:r>
            <a:r>
              <a:rPr lang="en-US" sz="2000" dirty="0" smtClean="0">
                <a:solidFill>
                  <a:prstClr val="black"/>
                </a:solidFill>
              </a:rPr>
              <a:t>    vast </a:t>
            </a:r>
            <a:r>
              <a:rPr lang="en-US" sz="2000" dirty="0">
                <a:solidFill>
                  <a:prstClr val="black"/>
                </a:solidFill>
              </a:rPr>
              <a:t>library of evolving knowledge</a:t>
            </a:r>
            <a:endParaRPr lang="en-US" dirty="0">
              <a:solidFill>
                <a:prstClr val="black"/>
              </a:solidFill>
            </a:endParaRPr>
          </a:p>
        </p:txBody>
      </p:sp>
      <p:sp>
        <p:nvSpPr>
          <p:cNvPr id="5" name="TextBox 4"/>
          <p:cNvSpPr txBox="1"/>
          <p:nvPr/>
        </p:nvSpPr>
        <p:spPr>
          <a:xfrm>
            <a:off x="1524000" y="592447"/>
            <a:ext cx="7881258" cy="707886"/>
          </a:xfrm>
          <a:prstGeom prst="rect">
            <a:avLst/>
          </a:prstGeom>
          <a:noFill/>
        </p:spPr>
        <p:txBody>
          <a:bodyPr wrap="square" rtlCol="0">
            <a:spAutoFit/>
          </a:bodyPr>
          <a:lstStyle/>
          <a:p>
            <a:pPr marL="571500" indent="-571500">
              <a:buFont typeface="Arial" panose="020B0604020202020204" pitchFamily="34" charset="0"/>
              <a:buChar char="•"/>
            </a:pPr>
            <a:endParaRPr lang="en-US" sz="2000" b="1" dirty="0" smtClean="0">
              <a:solidFill>
                <a:srgbClr val="7030A0"/>
              </a:solidFill>
            </a:endParaRPr>
          </a:p>
          <a:p>
            <a:pPr marL="571500" indent="-571500">
              <a:buFont typeface="Arial" panose="020B0604020202020204" pitchFamily="34" charset="0"/>
              <a:buChar char="•"/>
            </a:pPr>
            <a:endParaRPr lang="en-US" sz="2000" dirty="0">
              <a:solidFill>
                <a:srgbClr val="7030A0"/>
              </a:solidFill>
            </a:endParaRPr>
          </a:p>
        </p:txBody>
      </p:sp>
    </p:spTree>
    <p:extLst>
      <p:ext uri="{BB962C8B-B14F-4D97-AF65-F5344CB8AC3E}">
        <p14:creationId xmlns:p14="http://schemas.microsoft.com/office/powerpoint/2010/main" val="261694769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r>
              <a:rPr lang="en-US" sz="4000" dirty="0" smtClean="0"/>
              <a:t>NEURONS: The Location of Memory</a:t>
            </a:r>
            <a:r>
              <a:rPr lang="en-US" dirty="0"/>
              <a:t/>
            </a:r>
            <a:br>
              <a:rPr lang="en-US" dirty="0"/>
            </a:b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679" b="3970"/>
          <a:stretch/>
        </p:blipFill>
        <p:spPr bwMode="auto">
          <a:xfrm>
            <a:off x="505964" y="1018792"/>
            <a:ext cx="3733800" cy="1860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5275" y="3835867"/>
            <a:ext cx="4153223" cy="2290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257846" y="835046"/>
            <a:ext cx="5143498" cy="3000821"/>
          </a:xfrm>
          <a:prstGeom prst="rect">
            <a:avLst/>
          </a:prstGeom>
          <a:noFill/>
        </p:spPr>
        <p:txBody>
          <a:bodyPr wrap="square" rtlCol="0">
            <a:spAutoFit/>
          </a:bodyPr>
          <a:lstStyle/>
          <a:p>
            <a:pPr marL="342900" indent="-342900">
              <a:lnSpc>
                <a:spcPct val="150000"/>
              </a:lnSpc>
              <a:buFont typeface="+mj-lt"/>
              <a:buAutoNum type="arabicPeriod"/>
            </a:pPr>
            <a:r>
              <a:rPr lang="en-US" u="sng" dirty="0">
                <a:solidFill>
                  <a:srgbClr val="ACCBF9">
                    <a:lumMod val="50000"/>
                  </a:srgbClr>
                </a:solidFill>
              </a:rPr>
              <a:t>Memories  are Physical:  </a:t>
            </a:r>
            <a:r>
              <a:rPr lang="en-US" dirty="0">
                <a:solidFill>
                  <a:srgbClr val="ACCBF9">
                    <a:lumMod val="50000"/>
                  </a:srgbClr>
                </a:solidFill>
              </a:rPr>
              <a:t>Not conceptual</a:t>
            </a:r>
          </a:p>
          <a:p>
            <a:pPr marL="342900" indent="-342900">
              <a:lnSpc>
                <a:spcPct val="150000"/>
              </a:lnSpc>
              <a:buFont typeface="+mj-lt"/>
              <a:buAutoNum type="arabicPeriod"/>
            </a:pPr>
            <a:r>
              <a:rPr lang="en-US" dirty="0" smtClean="0">
                <a:solidFill>
                  <a:srgbClr val="ACCBF9">
                    <a:lumMod val="50000"/>
                  </a:srgbClr>
                </a:solidFill>
              </a:rPr>
              <a:t>When </a:t>
            </a:r>
            <a:r>
              <a:rPr lang="en-US" dirty="0">
                <a:solidFill>
                  <a:srgbClr val="ACCBF9">
                    <a:lumMod val="50000"/>
                  </a:srgbClr>
                </a:solidFill>
              </a:rPr>
              <a:t>we have a new </a:t>
            </a:r>
            <a:r>
              <a:rPr lang="en-US" dirty="0" smtClean="0">
                <a:solidFill>
                  <a:srgbClr val="ACCBF9">
                    <a:lumMod val="50000"/>
                  </a:srgbClr>
                </a:solidFill>
              </a:rPr>
              <a:t>memory the </a:t>
            </a:r>
            <a:r>
              <a:rPr lang="en-US" dirty="0">
                <a:solidFill>
                  <a:srgbClr val="ACCBF9">
                    <a:lumMod val="50000"/>
                  </a:srgbClr>
                </a:solidFill>
              </a:rPr>
              <a:t>gene </a:t>
            </a:r>
            <a:r>
              <a:rPr lang="en-US" dirty="0" smtClean="0">
                <a:solidFill>
                  <a:srgbClr val="ACCBF9">
                    <a:lumMod val="50000"/>
                  </a:srgbClr>
                </a:solidFill>
              </a:rPr>
              <a:t>Npas4, discovered at MIT, activates, </a:t>
            </a:r>
            <a:r>
              <a:rPr lang="en-US" dirty="0">
                <a:solidFill>
                  <a:srgbClr val="ACCBF9">
                    <a:lumMod val="50000"/>
                  </a:srgbClr>
                </a:solidFill>
              </a:rPr>
              <a:t>turns on other </a:t>
            </a:r>
            <a:endParaRPr lang="en-US" dirty="0" smtClean="0">
              <a:solidFill>
                <a:srgbClr val="ACCBF9">
                  <a:lumMod val="50000"/>
                </a:srgbClr>
              </a:solidFill>
            </a:endParaRPr>
          </a:p>
          <a:p>
            <a:pPr>
              <a:lnSpc>
                <a:spcPct val="150000"/>
              </a:lnSpc>
            </a:pPr>
            <a:r>
              <a:rPr lang="en-US" dirty="0">
                <a:solidFill>
                  <a:srgbClr val="ACCBF9">
                    <a:lumMod val="50000"/>
                  </a:srgbClr>
                </a:solidFill>
              </a:rPr>
              <a:t> </a:t>
            </a:r>
            <a:r>
              <a:rPr lang="en-US" dirty="0" smtClean="0">
                <a:solidFill>
                  <a:srgbClr val="ACCBF9">
                    <a:lumMod val="50000"/>
                  </a:srgbClr>
                </a:solidFill>
              </a:rPr>
              <a:t>      genes and </a:t>
            </a:r>
            <a:r>
              <a:rPr lang="en-US" dirty="0">
                <a:solidFill>
                  <a:srgbClr val="ACCBF9">
                    <a:lumMod val="50000"/>
                  </a:srgbClr>
                </a:solidFill>
              </a:rPr>
              <a:t>changes the brain wiring</a:t>
            </a:r>
          </a:p>
          <a:p>
            <a:pPr marL="342900" indent="-342900">
              <a:lnSpc>
                <a:spcPct val="150000"/>
              </a:lnSpc>
              <a:buAutoNum type="arabicPeriod" startAt="3"/>
            </a:pPr>
            <a:r>
              <a:rPr lang="en-US" dirty="0" smtClean="0">
                <a:solidFill>
                  <a:srgbClr val="ACCBF9">
                    <a:lumMod val="50000"/>
                  </a:srgbClr>
                </a:solidFill>
              </a:rPr>
              <a:t>100+  genes control </a:t>
            </a:r>
            <a:r>
              <a:rPr lang="en-US" dirty="0">
                <a:solidFill>
                  <a:srgbClr val="ACCBF9">
                    <a:lumMod val="50000"/>
                  </a:srgbClr>
                </a:solidFill>
              </a:rPr>
              <a:t>the formation of </a:t>
            </a:r>
            <a:r>
              <a:rPr lang="en-US" dirty="0" smtClean="0">
                <a:solidFill>
                  <a:srgbClr val="ACCBF9">
                    <a:lumMod val="50000"/>
                  </a:srgbClr>
                </a:solidFill>
              </a:rPr>
              <a:t>memories</a:t>
            </a:r>
          </a:p>
          <a:p>
            <a:pPr marL="342900" indent="-342900">
              <a:lnSpc>
                <a:spcPct val="150000"/>
              </a:lnSpc>
              <a:buAutoNum type="arabicPeriod" startAt="3"/>
            </a:pPr>
            <a:r>
              <a:rPr lang="en-US" dirty="0" smtClean="0">
                <a:solidFill>
                  <a:srgbClr val="ACCBF9">
                    <a:lumMod val="50000"/>
                  </a:srgbClr>
                </a:solidFill>
              </a:rPr>
              <a:t>A </a:t>
            </a:r>
            <a:r>
              <a:rPr lang="en-US" dirty="0">
                <a:solidFill>
                  <a:srgbClr val="ACCBF9">
                    <a:lumMod val="50000"/>
                  </a:srgbClr>
                </a:solidFill>
              </a:rPr>
              <a:t>memory (engrams) can’t be erased </a:t>
            </a:r>
          </a:p>
          <a:p>
            <a:pPr marL="342900" indent="-342900">
              <a:lnSpc>
                <a:spcPct val="150000"/>
              </a:lnSpc>
              <a:buFont typeface="+mj-lt"/>
              <a:buAutoNum type="arabicPeriod"/>
            </a:pPr>
            <a:endParaRPr lang="en-US" dirty="0">
              <a:solidFill>
                <a:srgbClr val="ACCBF9">
                  <a:lumMod val="50000"/>
                </a:srgbClr>
              </a:solidFill>
            </a:endParaRPr>
          </a:p>
        </p:txBody>
      </p:sp>
      <p:sp>
        <p:nvSpPr>
          <p:cNvPr id="4" name="TextBox 3"/>
          <p:cNvSpPr txBox="1"/>
          <p:nvPr/>
        </p:nvSpPr>
        <p:spPr>
          <a:xfrm>
            <a:off x="850901" y="2945063"/>
            <a:ext cx="4680096" cy="830997"/>
          </a:xfrm>
          <a:prstGeom prst="rect">
            <a:avLst/>
          </a:prstGeom>
          <a:noFill/>
        </p:spPr>
        <p:txBody>
          <a:bodyPr wrap="square" rtlCol="0">
            <a:spAutoFit/>
          </a:bodyPr>
          <a:lstStyle/>
          <a:p>
            <a:r>
              <a:rPr lang="en-US" sz="1600" dirty="0">
                <a:solidFill>
                  <a:prstClr val="black"/>
                </a:solidFill>
              </a:rPr>
              <a:t>     Neurons in the Hippocampus</a:t>
            </a:r>
          </a:p>
          <a:p>
            <a:r>
              <a:rPr lang="en-US" sz="1600" dirty="0">
                <a:solidFill>
                  <a:prstClr val="black"/>
                </a:solidFill>
              </a:rPr>
              <a:t>     Using </a:t>
            </a:r>
            <a:r>
              <a:rPr lang="en-US" sz="1600" dirty="0" err="1" smtClean="0">
                <a:solidFill>
                  <a:prstClr val="black"/>
                </a:solidFill>
              </a:rPr>
              <a:t>Optogenetics</a:t>
            </a:r>
            <a:r>
              <a:rPr lang="en-US" sz="1600" dirty="0" smtClean="0">
                <a:solidFill>
                  <a:prstClr val="black"/>
                </a:solidFill>
              </a:rPr>
              <a:t> </a:t>
            </a:r>
          </a:p>
          <a:p>
            <a:r>
              <a:rPr lang="en-US" sz="1600" dirty="0">
                <a:solidFill>
                  <a:prstClr val="black"/>
                </a:solidFill>
              </a:rPr>
              <a:t> </a:t>
            </a:r>
            <a:r>
              <a:rPr lang="en-US" sz="1600" dirty="0" smtClean="0">
                <a:solidFill>
                  <a:prstClr val="black"/>
                </a:solidFill>
              </a:rPr>
              <a:t>    (light is used to control neurons)</a:t>
            </a:r>
            <a:endParaRPr lang="en-US" sz="1600" dirty="0">
              <a:solidFill>
                <a:prstClr val="black"/>
              </a:solidFill>
            </a:endParaRPr>
          </a:p>
        </p:txBody>
      </p:sp>
      <p:sp>
        <p:nvSpPr>
          <p:cNvPr id="5" name="Rectangle 4"/>
          <p:cNvSpPr/>
          <p:nvPr/>
        </p:nvSpPr>
        <p:spPr>
          <a:xfrm>
            <a:off x="2667000" y="4234852"/>
            <a:ext cx="2188076" cy="1338828"/>
          </a:xfrm>
          <a:prstGeom prst="rect">
            <a:avLst/>
          </a:prstGeom>
        </p:spPr>
        <p:txBody>
          <a:bodyPr wrap="square">
            <a:spAutoFit/>
          </a:bodyPr>
          <a:lstStyle/>
          <a:p>
            <a:pPr>
              <a:lnSpc>
                <a:spcPct val="150000"/>
              </a:lnSpc>
            </a:pPr>
            <a:r>
              <a:rPr lang="en-US" dirty="0">
                <a:solidFill>
                  <a:srgbClr val="ACCBF9">
                    <a:lumMod val="50000"/>
                  </a:srgbClr>
                </a:solidFill>
              </a:rPr>
              <a:t>Without the </a:t>
            </a:r>
            <a:r>
              <a:rPr lang="en-US" dirty="0" smtClean="0">
                <a:solidFill>
                  <a:srgbClr val="ACCBF9">
                    <a:lumMod val="50000"/>
                  </a:srgbClr>
                </a:solidFill>
              </a:rPr>
              <a:t>gene Npas4 we </a:t>
            </a:r>
            <a:r>
              <a:rPr lang="en-US" dirty="0">
                <a:solidFill>
                  <a:srgbClr val="ACCBF9">
                    <a:lumMod val="50000"/>
                  </a:srgbClr>
                </a:solidFill>
              </a:rPr>
              <a:t>cannot form memories</a:t>
            </a:r>
          </a:p>
        </p:txBody>
      </p:sp>
      <p:sp>
        <p:nvSpPr>
          <p:cNvPr id="6" name="TextBox 5"/>
          <p:cNvSpPr txBox="1"/>
          <p:nvPr/>
        </p:nvSpPr>
        <p:spPr>
          <a:xfrm>
            <a:off x="1066802" y="6255381"/>
            <a:ext cx="7988595" cy="338554"/>
          </a:xfrm>
          <a:prstGeom prst="rect">
            <a:avLst/>
          </a:prstGeom>
          <a:noFill/>
        </p:spPr>
        <p:txBody>
          <a:bodyPr wrap="square" rtlCol="0">
            <a:spAutoFit/>
          </a:bodyPr>
          <a:lstStyle/>
          <a:p>
            <a:r>
              <a:rPr lang="en-US" sz="1600" dirty="0">
                <a:solidFill>
                  <a:prstClr val="black">
                    <a:lumMod val="95000"/>
                    <a:lumOff val="5000"/>
                  </a:prstClr>
                </a:solidFill>
              </a:rPr>
              <a:t>Center for Neural Circuit Genetics at the  </a:t>
            </a:r>
            <a:r>
              <a:rPr lang="en-US" sz="1600" dirty="0" err="1">
                <a:solidFill>
                  <a:prstClr val="black">
                    <a:lumMod val="95000"/>
                    <a:lumOff val="5000"/>
                  </a:prstClr>
                </a:solidFill>
              </a:rPr>
              <a:t>Picower</a:t>
            </a:r>
            <a:r>
              <a:rPr lang="en-US" sz="1600" dirty="0">
                <a:solidFill>
                  <a:prstClr val="black">
                    <a:lumMod val="95000"/>
                    <a:lumOff val="5000"/>
                  </a:prstClr>
                </a:solidFill>
              </a:rPr>
              <a:t> Institute for Learning and Memory at MIT</a:t>
            </a:r>
          </a:p>
        </p:txBody>
      </p:sp>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6316" r="27336"/>
          <a:stretch/>
        </p:blipFill>
        <p:spPr bwMode="auto">
          <a:xfrm>
            <a:off x="986190" y="3979652"/>
            <a:ext cx="1512580" cy="1803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60911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82"/>
            </a:gs>
            <a:gs pos="30000">
              <a:srgbClr val="66008F"/>
            </a:gs>
            <a:gs pos="64999">
              <a:srgbClr val="BA0066"/>
            </a:gs>
            <a:gs pos="89999">
              <a:srgbClr val="FF0000"/>
            </a:gs>
            <a:gs pos="100000">
              <a:srgbClr val="FF8200"/>
            </a:gs>
          </a:gsLst>
          <a:lin ang="6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762000"/>
            <a:ext cx="7406640" cy="1472184"/>
          </a:xfrm>
        </p:spPr>
        <p:txBody>
          <a:bodyPr>
            <a:normAutofit fontScale="90000"/>
          </a:bodyPr>
          <a:lstStyle/>
          <a:p>
            <a:pPr marL="27432" lvl="0">
              <a:spcBef>
                <a:spcPts val="600"/>
              </a:spcBef>
            </a:pPr>
            <a:r>
              <a:rPr lang="en-US" sz="3200" dirty="0" smtClean="0">
                <a:solidFill>
                  <a:srgbClr val="002060"/>
                </a:solidFill>
              </a:rPr>
              <a:t>Dream Theory </a:t>
            </a:r>
            <a:r>
              <a:rPr lang="en-US" dirty="0" smtClean="0">
                <a:solidFill>
                  <a:srgbClr val="002060"/>
                </a:solidFill>
              </a:rPr>
              <a:t># 1 </a:t>
            </a:r>
            <a:br>
              <a:rPr lang="en-US" dirty="0" smtClean="0">
                <a:solidFill>
                  <a:srgbClr val="002060"/>
                </a:solidFill>
              </a:rPr>
            </a:br>
            <a:r>
              <a:rPr lang="en-US" dirty="0" smtClean="0">
                <a:solidFill>
                  <a:srgbClr val="002060"/>
                </a:solidFill>
              </a:rPr>
              <a:t>The Evolutionary Theory</a:t>
            </a:r>
            <a:br>
              <a:rPr lang="en-US" dirty="0" smtClean="0">
                <a:solidFill>
                  <a:srgbClr val="002060"/>
                </a:solidFill>
              </a:rPr>
            </a:br>
            <a:r>
              <a:rPr lang="en-US" sz="2700" dirty="0">
                <a:solidFill>
                  <a:schemeClr val="accent3">
                    <a:lumMod val="75000"/>
                  </a:schemeClr>
                </a:solidFill>
                <a:effectLst/>
              </a:rPr>
              <a:t>We Dream to Practice Response to Situations</a:t>
            </a:r>
            <a:br>
              <a:rPr lang="en-US" sz="2700" dirty="0">
                <a:solidFill>
                  <a:schemeClr val="accent3">
                    <a:lumMod val="75000"/>
                  </a:schemeClr>
                </a:solidFill>
                <a:effectLst/>
              </a:rPr>
            </a:br>
            <a:r>
              <a:rPr lang="en-US" sz="2700" dirty="0" err="1" smtClean="0">
                <a:solidFill>
                  <a:srgbClr val="002060"/>
                </a:solidFill>
              </a:rPr>
              <a:t>Antti</a:t>
            </a:r>
            <a:r>
              <a:rPr lang="en-US" sz="2700" dirty="0" smtClean="0">
                <a:solidFill>
                  <a:srgbClr val="002060"/>
                </a:solidFill>
              </a:rPr>
              <a:t> </a:t>
            </a:r>
            <a:r>
              <a:rPr lang="en-US" sz="2700" dirty="0" err="1" smtClean="0">
                <a:solidFill>
                  <a:srgbClr val="002060"/>
                </a:solidFill>
              </a:rPr>
              <a:t>Revonsuo</a:t>
            </a:r>
            <a:endParaRPr lang="en-US" sz="2700" dirty="0">
              <a:solidFill>
                <a:srgbClr val="002060"/>
              </a:solidFill>
            </a:endParaRPr>
          </a:p>
        </p:txBody>
      </p:sp>
      <p:sp>
        <p:nvSpPr>
          <p:cNvPr id="3" name="Subtitle 2"/>
          <p:cNvSpPr>
            <a:spLocks noGrp="1"/>
          </p:cNvSpPr>
          <p:nvPr>
            <p:ph type="subTitle" idx="1"/>
          </p:nvPr>
        </p:nvSpPr>
        <p:spPr>
          <a:xfrm>
            <a:off x="3809010" y="2157351"/>
            <a:ext cx="5334000" cy="4357749"/>
          </a:xfrm>
        </p:spPr>
        <p:txBody>
          <a:bodyPr>
            <a:normAutofit/>
          </a:bodyPr>
          <a:lstStyle/>
          <a:p>
            <a:r>
              <a:rPr lang="en-US" dirty="0" smtClean="0">
                <a:solidFill>
                  <a:srgbClr val="002060"/>
                </a:solidFill>
              </a:rPr>
              <a:t>Activity of the amygdala increases</a:t>
            </a:r>
            <a:endParaRPr lang="en-US" sz="3100" dirty="0" smtClean="0">
              <a:solidFill>
                <a:srgbClr val="002060"/>
              </a:solidFill>
            </a:endParaRPr>
          </a:p>
          <a:p>
            <a:pPr marL="484632" indent="-457200">
              <a:buFont typeface="Arial" panose="020B0604020202020204" pitchFamily="34" charset="0"/>
              <a:buChar char="•"/>
            </a:pPr>
            <a:r>
              <a:rPr lang="en-US" sz="2400" dirty="0" smtClean="0">
                <a:solidFill>
                  <a:srgbClr val="002060"/>
                </a:solidFill>
              </a:rPr>
              <a:t>The brain fires as if it’s in a </a:t>
            </a:r>
          </a:p>
          <a:p>
            <a:r>
              <a:rPr lang="en-US" sz="2400" dirty="0" smtClean="0">
                <a:solidFill>
                  <a:srgbClr val="002060"/>
                </a:solidFill>
              </a:rPr>
              <a:t>      real life situation</a:t>
            </a:r>
          </a:p>
          <a:p>
            <a:r>
              <a:rPr lang="en-US" sz="2400" dirty="0" smtClean="0">
                <a:solidFill>
                  <a:srgbClr val="002060"/>
                </a:solidFill>
              </a:rPr>
              <a:t>The brain activity for motor skills increases-  firing in a way that it’s practicing motor skills like running or jumping</a:t>
            </a:r>
          </a:p>
          <a:p>
            <a:endParaRPr lang="en-US" sz="2400" dirty="0" smtClean="0">
              <a:solidFill>
                <a:srgbClr val="002060"/>
              </a:solidFill>
            </a:endParaRPr>
          </a:p>
          <a:p>
            <a:pPr marL="370332" indent="-342900">
              <a:buFont typeface="Wingdings" panose="05000000000000000000" pitchFamily="2" charset="2"/>
              <a:buChar char="q"/>
            </a:pPr>
            <a:r>
              <a:rPr lang="en-US" sz="2400" dirty="0" smtClean="0">
                <a:solidFill>
                  <a:srgbClr val="002060"/>
                </a:solidFill>
              </a:rPr>
              <a:t>In the safety of night, we practice survival skills</a:t>
            </a:r>
          </a:p>
          <a:p>
            <a:pPr marL="484632" indent="-457200">
              <a:buFont typeface="Arial" panose="020B0604020202020204" pitchFamily="34" charset="0"/>
              <a:buChar char="•"/>
            </a:pPr>
            <a:endParaRPr lang="en-US" sz="2400" dirty="0" smtClean="0">
              <a:solidFill>
                <a:srgbClr val="002060"/>
              </a:solidFill>
            </a:endParaRPr>
          </a:p>
          <a:p>
            <a:pPr marL="484632" indent="-457200">
              <a:buFont typeface="Arial" panose="020B0604020202020204" pitchFamily="34" charset="0"/>
              <a:buChar char="•"/>
            </a:pPr>
            <a:endParaRPr lang="en-US" sz="2400" dirty="0" smtClean="0">
              <a:solidFill>
                <a:srgbClr val="002060"/>
              </a:solidFill>
            </a:endParaRPr>
          </a:p>
          <a:p>
            <a:pPr marL="484632" indent="-457200">
              <a:buFont typeface="Arial" panose="020B0604020202020204" pitchFamily="34" charset="0"/>
              <a:buChar char="•"/>
            </a:pPr>
            <a:endParaRPr lang="en-US" sz="2400" dirty="0" smtClean="0">
              <a:solidFill>
                <a:srgbClr val="002060"/>
              </a:solidFill>
            </a:endParaRPr>
          </a:p>
          <a:p>
            <a:pPr marL="914400" lvl="1" indent="-457200">
              <a:buFont typeface="Arial" panose="020B0604020202020204" pitchFamily="34" charset="0"/>
              <a:buChar char="•"/>
            </a:pPr>
            <a:endParaRPr lang="en-US" dirty="0" smtClean="0">
              <a:solidFill>
                <a:srgbClr val="002060"/>
              </a:solidFill>
            </a:endParaRPr>
          </a:p>
          <a:p>
            <a:pPr marL="484632" indent="-457200">
              <a:buFont typeface="Arial" panose="020B0604020202020204" pitchFamily="34" charset="0"/>
              <a:buChar char="•"/>
            </a:pPr>
            <a:endParaRPr lang="en-US" dirty="0" smtClean="0">
              <a:solidFill>
                <a:srgbClr val="002060"/>
              </a:solidFill>
            </a:endParaRPr>
          </a:p>
          <a:p>
            <a:pPr marL="484632" indent="-457200">
              <a:buFont typeface="Arial" panose="020B0604020202020204" pitchFamily="34" charset="0"/>
              <a:buChar char="•"/>
            </a:pPr>
            <a:endParaRPr lang="en-US" dirty="0">
              <a:solidFill>
                <a:srgbClr val="002060"/>
              </a:solidFill>
            </a:endParaRPr>
          </a:p>
        </p:txBody>
      </p:sp>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8246" t="-4125" r="6887" b="4125"/>
          <a:stretch/>
        </p:blipFill>
        <p:spPr bwMode="auto">
          <a:xfrm>
            <a:off x="577613" y="2189019"/>
            <a:ext cx="2965687"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219200" y="5334000"/>
            <a:ext cx="1682514" cy="1015663"/>
          </a:xfrm>
          <a:prstGeom prst="rect">
            <a:avLst/>
          </a:prstGeom>
        </p:spPr>
        <p:txBody>
          <a:bodyPr wrap="square">
            <a:spAutoFit/>
          </a:bodyPr>
          <a:lstStyle/>
          <a:p>
            <a:pPr marL="27432">
              <a:spcBef>
                <a:spcPts val="600"/>
              </a:spcBef>
              <a:buClr>
                <a:srgbClr val="3891A7"/>
              </a:buClr>
              <a:buSzPct val="80000"/>
            </a:pPr>
            <a:r>
              <a:rPr lang="en-US" sz="2000" dirty="0">
                <a:solidFill>
                  <a:srgbClr val="002060"/>
                </a:solidFill>
              </a:rPr>
              <a:t>We rehearse fight or flight situations</a:t>
            </a:r>
          </a:p>
        </p:txBody>
      </p:sp>
    </p:spTree>
    <p:extLst>
      <p:ext uri="{BB962C8B-B14F-4D97-AF65-F5344CB8AC3E}">
        <p14:creationId xmlns:p14="http://schemas.microsoft.com/office/powerpoint/2010/main" val="35406042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gs>
            <a:gs pos="25000">
              <a:srgbClr val="FF6633"/>
            </a:gs>
            <a:gs pos="50000">
              <a:srgbClr val="FFFF00"/>
            </a:gs>
            <a:gs pos="75000">
              <a:srgbClr val="01A78F"/>
            </a:gs>
            <a:gs pos="100000">
              <a:srgbClr val="3366FF"/>
            </a:gs>
          </a:gsLst>
          <a:lin ang="600000" scaled="0"/>
          <a:tileRect/>
        </a:gra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1524000" y="152400"/>
            <a:ext cx="7010400" cy="1078622"/>
          </a:xfrm>
        </p:spPr>
        <p:txBody>
          <a:bodyPr/>
          <a:lstStyle/>
          <a:p>
            <a:r>
              <a:rPr lang="en-US" dirty="0" smtClean="0"/>
              <a:t>The attention span of a goldfish</a:t>
            </a:r>
            <a:endParaRPr lang="en-US" dirty="0"/>
          </a:p>
        </p:txBody>
      </p:sp>
      <p:sp>
        <p:nvSpPr>
          <p:cNvPr id="8" name="Text Placeholder 7"/>
          <p:cNvSpPr>
            <a:spLocks noGrp="1"/>
          </p:cNvSpPr>
          <p:nvPr>
            <p:ph type="body" idx="2"/>
          </p:nvPr>
        </p:nvSpPr>
        <p:spPr>
          <a:xfrm>
            <a:off x="1600200" y="5638800"/>
            <a:ext cx="5334000" cy="698500"/>
          </a:xfrm>
        </p:spPr>
        <p:txBody>
          <a:bodyPr/>
          <a:lstStyle/>
          <a:p>
            <a:r>
              <a:rPr lang="en-US" dirty="0" smtClean="0"/>
              <a:t>Who has a longer attention span? </a:t>
            </a:r>
          </a:p>
          <a:p>
            <a:r>
              <a:rPr lang="en-US" dirty="0" smtClean="0"/>
              <a:t>A </a:t>
            </a:r>
            <a:r>
              <a:rPr lang="en-US" dirty="0" smtClean="0"/>
              <a:t>typical </a:t>
            </a:r>
            <a:r>
              <a:rPr lang="en-US" dirty="0" smtClean="0"/>
              <a:t>person </a:t>
            </a:r>
            <a:r>
              <a:rPr lang="en-US" dirty="0" smtClean="0"/>
              <a:t>or a tech-</a:t>
            </a:r>
            <a:r>
              <a:rPr lang="en-US" dirty="0" err="1" smtClean="0"/>
              <a:t>savie</a:t>
            </a:r>
            <a:r>
              <a:rPr lang="en-US" dirty="0" smtClean="0"/>
              <a:t> person or  </a:t>
            </a:r>
            <a:r>
              <a:rPr lang="en-US" dirty="0" smtClean="0"/>
              <a:t>a goldfish?</a:t>
            </a:r>
            <a:endParaRPr lang="en-US" dirty="0"/>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524000" y="1447800"/>
            <a:ext cx="5753100" cy="2811828"/>
          </a:xfrm>
        </p:spPr>
      </p:pic>
    </p:spTree>
    <p:extLst>
      <p:ext uri="{BB962C8B-B14F-4D97-AF65-F5344CB8AC3E}">
        <p14:creationId xmlns:p14="http://schemas.microsoft.com/office/powerpoint/2010/main" val="38274079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200000" scaled="0"/>
          <a:tileRect/>
        </a:gra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190" y="1420699"/>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951746" y="2678560"/>
            <a:ext cx="5506454" cy="2554545"/>
          </a:xfrm>
          <a:prstGeom prst="rect">
            <a:avLst/>
          </a:prstGeom>
          <a:noFill/>
        </p:spPr>
        <p:txBody>
          <a:bodyPr wrap="square" rtlCol="0">
            <a:spAutoFit/>
          </a:bodyPr>
          <a:lstStyle/>
          <a:p>
            <a:endParaRPr lang="en-US" sz="2000" dirty="0">
              <a:solidFill>
                <a:prstClr val="black"/>
              </a:solidFill>
            </a:endParaRPr>
          </a:p>
          <a:p>
            <a:r>
              <a:rPr lang="en-US" sz="2000" dirty="0" smtClean="0">
                <a:solidFill>
                  <a:prstClr val="black"/>
                </a:solidFill>
              </a:rPr>
              <a:t>Three memories</a:t>
            </a:r>
          </a:p>
          <a:p>
            <a:endParaRPr lang="en-US" sz="2000" dirty="0" smtClean="0">
              <a:solidFill>
                <a:prstClr val="black"/>
              </a:solidFill>
            </a:endParaRPr>
          </a:p>
          <a:p>
            <a:r>
              <a:rPr lang="en-US" sz="2000" dirty="0">
                <a:solidFill>
                  <a:prstClr val="black"/>
                </a:solidFill>
              </a:rPr>
              <a:t>	</a:t>
            </a:r>
            <a:r>
              <a:rPr lang="en-US" sz="2000" dirty="0" smtClean="0">
                <a:solidFill>
                  <a:prstClr val="black"/>
                </a:solidFill>
              </a:rPr>
              <a:t>1 flashbulb memory (explicit and specific)</a:t>
            </a:r>
          </a:p>
          <a:p>
            <a:endParaRPr lang="en-US" sz="2000" dirty="0">
              <a:solidFill>
                <a:prstClr val="black"/>
              </a:solidFill>
            </a:endParaRPr>
          </a:p>
          <a:p>
            <a:r>
              <a:rPr lang="en-US" sz="2000" dirty="0" smtClean="0">
                <a:solidFill>
                  <a:prstClr val="black"/>
                </a:solidFill>
              </a:rPr>
              <a:t>	1 semantics/ not important</a:t>
            </a:r>
          </a:p>
          <a:p>
            <a:endParaRPr lang="en-US" sz="2000" dirty="0">
              <a:solidFill>
                <a:prstClr val="black"/>
              </a:solidFill>
            </a:endParaRPr>
          </a:p>
          <a:p>
            <a:r>
              <a:rPr lang="en-US" sz="2000" dirty="0" smtClean="0">
                <a:solidFill>
                  <a:prstClr val="black"/>
                </a:solidFill>
              </a:rPr>
              <a:t>	1 procedural (implicit and general)</a:t>
            </a:r>
            <a:endParaRPr lang="en-US" sz="2000" dirty="0">
              <a:solidFill>
                <a:prstClr val="black"/>
              </a:solidFill>
            </a:endParaRPr>
          </a:p>
        </p:txBody>
      </p:sp>
      <p:sp>
        <p:nvSpPr>
          <p:cNvPr id="6" name="TextBox 5"/>
          <p:cNvSpPr txBox="1"/>
          <p:nvPr/>
        </p:nvSpPr>
        <p:spPr>
          <a:xfrm>
            <a:off x="2590800" y="1907487"/>
            <a:ext cx="5261953" cy="584775"/>
          </a:xfrm>
          <a:prstGeom prst="rect">
            <a:avLst/>
          </a:prstGeom>
          <a:noFill/>
        </p:spPr>
        <p:txBody>
          <a:bodyPr wrap="none" rtlCol="0">
            <a:spAutoFit/>
          </a:bodyPr>
          <a:lstStyle/>
          <a:p>
            <a:r>
              <a:rPr lang="en-US" sz="3200" dirty="0" smtClean="0">
                <a:solidFill>
                  <a:srgbClr val="0070C0"/>
                </a:solidFill>
              </a:rPr>
              <a:t>OUR COLLECTIVE </a:t>
            </a:r>
            <a:r>
              <a:rPr lang="en-US" sz="3200" dirty="0">
                <a:solidFill>
                  <a:srgbClr val="0070C0"/>
                </a:solidFill>
              </a:rPr>
              <a:t>MEMORY</a:t>
            </a:r>
          </a:p>
        </p:txBody>
      </p:sp>
    </p:spTree>
    <p:extLst>
      <p:ext uri="{BB962C8B-B14F-4D97-AF65-F5344CB8AC3E}">
        <p14:creationId xmlns:p14="http://schemas.microsoft.com/office/powerpoint/2010/main" val="38318539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620000" cy="1219200"/>
          </a:xfrm>
        </p:spPr>
        <p:txBody>
          <a:bodyPr>
            <a:normAutofit fontScale="90000"/>
          </a:bodyPr>
          <a:lstStyle/>
          <a:p>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4400" b="1" dirty="0" smtClean="0">
                <a:solidFill>
                  <a:schemeClr val="accent3">
                    <a:lumMod val="50000"/>
                  </a:schemeClr>
                </a:solidFill>
                <a:latin typeface="Perpetua Titling MT" pitchFamily="18" charset="0"/>
              </a:rPr>
              <a:t> </a:t>
            </a:r>
            <a:br>
              <a:rPr lang="en-US" sz="4400" b="1" dirty="0" smtClean="0">
                <a:solidFill>
                  <a:schemeClr val="accent3">
                    <a:lumMod val="50000"/>
                  </a:schemeClr>
                </a:solidFill>
                <a:latin typeface="Perpetua Titling MT" pitchFamily="18" charset="0"/>
              </a:rPr>
            </a:br>
            <a:r>
              <a:rPr lang="en-US" sz="3100" b="1" dirty="0" smtClean="0">
                <a:solidFill>
                  <a:srgbClr val="002060"/>
                </a:solidFill>
                <a:latin typeface="Perpetua Titling MT" pitchFamily="18" charset="0"/>
              </a:rPr>
              <a:t>Calvin Hall:  </a:t>
            </a:r>
            <a:r>
              <a:rPr lang="en-US" sz="3100" b="1" dirty="0" smtClean="0">
                <a:solidFill>
                  <a:srgbClr val="7030A0"/>
                </a:solidFill>
                <a:latin typeface="Perpetua Titling MT" pitchFamily="18" charset="0"/>
              </a:rPr>
              <a:t/>
            </a:r>
            <a:br>
              <a:rPr lang="en-US" sz="3100" b="1" dirty="0" smtClean="0">
                <a:solidFill>
                  <a:srgbClr val="7030A0"/>
                </a:solidFill>
                <a:latin typeface="Perpetua Titling MT" pitchFamily="18" charset="0"/>
              </a:rPr>
            </a:br>
            <a:r>
              <a:rPr lang="en-US" sz="3100" b="1" dirty="0" smtClean="0">
                <a:solidFill>
                  <a:srgbClr val="7030A0"/>
                </a:solidFill>
                <a:latin typeface="Perpetua Titling MT" pitchFamily="18" charset="0"/>
              </a:rPr>
              <a:t>	</a:t>
            </a:r>
            <a:r>
              <a:rPr lang="en-US" sz="2700" b="1" dirty="0" smtClean="0">
                <a:solidFill>
                  <a:srgbClr val="7030A0"/>
                </a:solidFill>
                <a:effectLst/>
              </a:rPr>
              <a:t>Dreams are a cognitive process </a:t>
            </a:r>
            <a:r>
              <a:rPr lang="en-US" sz="3100" b="1" dirty="0" smtClean="0">
                <a:solidFill>
                  <a:srgbClr val="002060"/>
                </a:solidFill>
                <a:latin typeface="Perpetua Titling MT" pitchFamily="18" charset="0"/>
              </a:rPr>
              <a:t/>
            </a:r>
            <a:br>
              <a:rPr lang="en-US" sz="3100" b="1" dirty="0" smtClean="0">
                <a:solidFill>
                  <a:srgbClr val="002060"/>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t>
            </a:r>
            <a:r>
              <a:rPr lang="en-US" sz="3600" b="1" dirty="0" smtClean="0">
                <a:solidFill>
                  <a:schemeClr val="accent6">
                    <a:lumMod val="75000"/>
                  </a:schemeClr>
                </a:solidFill>
                <a:latin typeface="Perpetua Titling MT" pitchFamily="18" charset="0"/>
              </a:rPr>
              <a:t/>
            </a:r>
            <a:br>
              <a:rPr lang="en-US" sz="3600" b="1" dirty="0" smtClean="0">
                <a:solidFill>
                  <a:schemeClr val="accent6">
                    <a:lumMod val="75000"/>
                  </a:schemeClr>
                </a:solidFill>
                <a:latin typeface="Perpetua Titling MT" pitchFamily="18" charset="0"/>
              </a:rPr>
            </a:br>
            <a:r>
              <a:rPr lang="en-US" sz="3600" b="1" dirty="0" smtClean="0">
                <a:solidFill>
                  <a:schemeClr val="accent6">
                    <a:lumMod val="75000"/>
                  </a:schemeClr>
                </a:solidFill>
                <a:latin typeface="+mn-lt"/>
              </a:rPr>
              <a:t/>
            </a:r>
            <a:br>
              <a:rPr lang="en-US" sz="3600" b="1" dirty="0" smtClean="0">
                <a:solidFill>
                  <a:schemeClr val="accent6">
                    <a:lumMod val="75000"/>
                  </a:schemeClr>
                </a:solidFill>
                <a:latin typeface="+mn-lt"/>
              </a:rPr>
            </a:br>
            <a:r>
              <a:rPr lang="en-US" dirty="0" smtClean="0"/>
              <a:t/>
            </a:r>
            <a:br>
              <a:rPr lang="en-US" dirty="0" smtClean="0"/>
            </a:br>
            <a:endParaRPr lang="en-US" dirty="0"/>
          </a:p>
        </p:txBody>
      </p:sp>
      <p:sp>
        <p:nvSpPr>
          <p:cNvPr id="5" name="TextBox 4"/>
          <p:cNvSpPr txBox="1"/>
          <p:nvPr/>
        </p:nvSpPr>
        <p:spPr>
          <a:xfrm>
            <a:off x="1143000" y="5715001"/>
            <a:ext cx="7848600" cy="646331"/>
          </a:xfrm>
          <a:prstGeom prst="rect">
            <a:avLst/>
          </a:prstGeom>
          <a:noFill/>
          <a:ln w="28575">
            <a:noFill/>
          </a:ln>
        </p:spPr>
        <p:txBody>
          <a:bodyPr wrap="square" rtlCol="0">
            <a:spAutoFit/>
          </a:bodyPr>
          <a:lstStyle/>
          <a:p>
            <a:pPr>
              <a:buFont typeface="Wingdings" pitchFamily="2" charset="2"/>
              <a:buChar char="ü"/>
            </a:pPr>
            <a:r>
              <a:rPr lang="en-US" dirty="0">
                <a:solidFill>
                  <a:srgbClr val="7030A0"/>
                </a:solidFill>
              </a:rPr>
              <a:t>Dreams provide a path to the unconscious areas of the mind, </a:t>
            </a:r>
          </a:p>
          <a:p>
            <a:r>
              <a:rPr lang="en-US" dirty="0">
                <a:solidFill>
                  <a:srgbClr val="7030A0"/>
                </a:solidFill>
              </a:rPr>
              <a:t>          and can be a map for the dreamer to anticipate difficulties and obstacles</a:t>
            </a:r>
          </a:p>
        </p:txBody>
      </p:sp>
      <p:sp>
        <p:nvSpPr>
          <p:cNvPr id="6" name="TextBox 5"/>
          <p:cNvSpPr txBox="1"/>
          <p:nvPr/>
        </p:nvSpPr>
        <p:spPr>
          <a:xfrm>
            <a:off x="990600" y="3429000"/>
            <a:ext cx="6781800" cy="2031325"/>
          </a:xfrm>
          <a:prstGeom prst="rect">
            <a:avLst/>
          </a:prstGeom>
          <a:noFill/>
        </p:spPr>
        <p:txBody>
          <a:bodyPr wrap="square" rtlCol="0">
            <a:spAutoFit/>
          </a:bodyPr>
          <a:lstStyle/>
          <a:p>
            <a:endParaRPr lang="en-US" b="1" dirty="0">
              <a:solidFill>
                <a:srgbClr val="7030A0"/>
              </a:solidFill>
            </a:endParaRPr>
          </a:p>
          <a:p>
            <a:r>
              <a:rPr lang="en-US" b="1" dirty="0">
                <a:solidFill>
                  <a:srgbClr val="7030A0"/>
                </a:solidFill>
              </a:rPr>
              <a:t>Analyzed thousands of dreams from diaries</a:t>
            </a:r>
          </a:p>
          <a:p>
            <a:pPr lvl="1">
              <a:buFont typeface="Wingdings" pitchFamily="2" charset="2"/>
              <a:buChar char="v"/>
            </a:pPr>
            <a:r>
              <a:rPr lang="en-US" dirty="0">
                <a:solidFill>
                  <a:srgbClr val="7030A0"/>
                </a:solidFill>
              </a:rPr>
              <a:t>Developed a quantitative coding system for content</a:t>
            </a:r>
          </a:p>
          <a:p>
            <a:pPr lvl="1">
              <a:buFont typeface="Wingdings" pitchFamily="2" charset="2"/>
              <a:buChar char="v"/>
            </a:pPr>
            <a:r>
              <a:rPr lang="en-US" dirty="0">
                <a:solidFill>
                  <a:srgbClr val="7030A0"/>
                </a:solidFill>
              </a:rPr>
              <a:t>Looked for patterns</a:t>
            </a:r>
          </a:p>
          <a:p>
            <a:pPr lvl="1">
              <a:buFont typeface="Wingdings" pitchFamily="2" charset="2"/>
              <a:buChar char="v"/>
            </a:pPr>
            <a:r>
              <a:rPr lang="en-US" dirty="0">
                <a:solidFill>
                  <a:srgbClr val="7030A0"/>
                </a:solidFill>
              </a:rPr>
              <a:t>Methodical, empirical</a:t>
            </a:r>
          </a:p>
          <a:p>
            <a:pPr lvl="1">
              <a:buFont typeface="Wingdings" pitchFamily="2" charset="2"/>
              <a:buChar char="v"/>
            </a:pPr>
            <a:r>
              <a:rPr lang="en-US" dirty="0">
                <a:solidFill>
                  <a:srgbClr val="7030A0"/>
                </a:solidFill>
              </a:rPr>
              <a:t>Believed meaningful predictions could be made about </a:t>
            </a:r>
          </a:p>
          <a:p>
            <a:pPr lvl="1"/>
            <a:r>
              <a:rPr lang="en-US" dirty="0">
                <a:solidFill>
                  <a:srgbClr val="7030A0"/>
                </a:solidFill>
              </a:rPr>
              <a:t>       dreamer’s behavior and lifestyle</a:t>
            </a:r>
          </a:p>
        </p:txBody>
      </p:sp>
      <p:sp>
        <p:nvSpPr>
          <p:cNvPr id="10" name="Content Placeholder 9"/>
          <p:cNvSpPr>
            <a:spLocks noGrp="1"/>
          </p:cNvSpPr>
          <p:nvPr>
            <p:ph idx="1"/>
          </p:nvPr>
        </p:nvSpPr>
        <p:spPr>
          <a:xfrm>
            <a:off x="2971800" y="1752600"/>
            <a:ext cx="5791200" cy="1066800"/>
          </a:xfrm>
        </p:spPr>
        <p:txBody>
          <a:bodyPr>
            <a:normAutofit/>
          </a:bodyPr>
          <a:lstStyle/>
          <a:p>
            <a:pPr>
              <a:buNone/>
            </a:pPr>
            <a:r>
              <a:rPr lang="en-US" sz="2000" b="1" dirty="0" smtClean="0">
                <a:solidFill>
                  <a:srgbClr val="7030A0"/>
                </a:solidFill>
              </a:rPr>
              <a:t>  </a:t>
            </a:r>
            <a:r>
              <a:rPr lang="en-US" sz="2000" b="1" dirty="0" smtClean="0">
                <a:solidFill>
                  <a:srgbClr val="00B050"/>
                </a:solidFill>
              </a:rPr>
              <a:t>The goal is not to understand the dream-</a:t>
            </a:r>
          </a:p>
          <a:p>
            <a:pPr>
              <a:buNone/>
            </a:pPr>
            <a:r>
              <a:rPr lang="en-US" sz="2000" b="1" dirty="0" smtClean="0">
                <a:solidFill>
                  <a:srgbClr val="00B050"/>
                </a:solidFill>
              </a:rPr>
              <a:t>             But to understand the dreamer</a:t>
            </a:r>
          </a:p>
          <a:p>
            <a:endParaRPr lang="en-US" dirty="0" smtClean="0"/>
          </a:p>
          <a:p>
            <a:endParaRPr lang="en-US" dirty="0"/>
          </a:p>
        </p:txBody>
      </p:sp>
      <p:pic>
        <p:nvPicPr>
          <p:cNvPr id="16" name="Content Placeholder 4" descr="nj7245-468a-i1.0.jpg"/>
          <p:cNvPicPr>
            <a:picLocks noChangeAspect="1"/>
          </p:cNvPicPr>
          <p:nvPr/>
        </p:nvPicPr>
        <p:blipFill>
          <a:blip r:embed="rId3" cstate="print"/>
          <a:stretch>
            <a:fillRect/>
          </a:stretch>
        </p:blipFill>
        <p:spPr>
          <a:xfrm>
            <a:off x="228600" y="1371600"/>
            <a:ext cx="2667000" cy="2013215"/>
          </a:xfrm>
          <a:prstGeom prst="rect">
            <a:avLst/>
          </a:prstGeom>
        </p:spPr>
      </p:pic>
      <p:pic>
        <p:nvPicPr>
          <p:cNvPr id="17" name="Picture 4" descr="https://encrypted-tbn3.google.com/images?q=tbn:ANd9GcROTa50VZk3DuqCa9ORsm5qxRigX3iCjGmIIaebqMHzsDVRRx6rWQ"/>
          <p:cNvPicPr>
            <a:picLocks noChangeAspect="1" noChangeArrowheads="1"/>
          </p:cNvPicPr>
          <p:nvPr/>
        </p:nvPicPr>
        <p:blipFill>
          <a:blip r:embed="rId4" cstate="print"/>
          <a:srcRect/>
          <a:stretch>
            <a:fillRect/>
          </a:stretch>
        </p:blipFill>
        <p:spPr bwMode="auto">
          <a:xfrm>
            <a:off x="6934200" y="2971800"/>
            <a:ext cx="1752600" cy="2593029"/>
          </a:xfrm>
          <a:prstGeom prst="rect">
            <a:avLst/>
          </a:prstGeom>
          <a:noFill/>
        </p:spPr>
      </p:pic>
    </p:spTree>
    <p:extLst>
      <p:ext uri="{BB962C8B-B14F-4D97-AF65-F5344CB8AC3E}">
        <p14:creationId xmlns:p14="http://schemas.microsoft.com/office/powerpoint/2010/main" val="3799516808"/>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30000">
              <a:srgbClr val="0819FB"/>
            </a:gs>
            <a:gs pos="52000">
              <a:srgbClr val="1A8D48"/>
            </a:gs>
            <a:gs pos="60000">
              <a:srgbClr val="FFFF00"/>
            </a:gs>
            <a:gs pos="73000">
              <a:srgbClr val="EE3F17"/>
            </a:gs>
            <a:gs pos="88000">
              <a:srgbClr val="E81766"/>
            </a:gs>
            <a:gs pos="100000">
              <a:srgbClr val="A603AB"/>
            </a:gs>
          </a:gsLst>
          <a:lin ang="18600000" scaled="0"/>
          <a:tileRect/>
        </a:gradFill>
        <a:effectLst/>
      </p:bgPr>
    </p:bg>
    <p:spTree>
      <p:nvGrpSpPr>
        <p:cNvPr id="1" name=""/>
        <p:cNvGrpSpPr/>
        <p:nvPr/>
      </p:nvGrpSpPr>
      <p:grpSpPr>
        <a:xfrm>
          <a:off x="0" y="0"/>
          <a:ext cx="0" cy="0"/>
          <a:chOff x="0" y="0"/>
          <a:chExt cx="0" cy="0"/>
        </a:xfrm>
      </p:grpSpPr>
      <p:sp>
        <p:nvSpPr>
          <p:cNvPr id="2" name="Rectangle 1"/>
          <p:cNvSpPr/>
          <p:nvPr/>
        </p:nvSpPr>
        <p:spPr>
          <a:xfrm>
            <a:off x="979714" y="5219857"/>
            <a:ext cx="8610600" cy="707886"/>
          </a:xfrm>
          <a:prstGeom prst="rect">
            <a:avLst/>
          </a:prstGeom>
        </p:spPr>
        <p:txBody>
          <a:bodyPr wrap="square">
            <a:spAutoFit/>
          </a:bodyPr>
          <a:lstStyle/>
          <a:p>
            <a:pPr>
              <a:buFont typeface="Wingdings" pitchFamily="2" charset="2"/>
              <a:buChar char="ü"/>
            </a:pPr>
            <a:r>
              <a:rPr lang="en-US" sz="2000" dirty="0">
                <a:solidFill>
                  <a:prstClr val="black"/>
                </a:solidFill>
              </a:rPr>
              <a:t>Dreams provide a path to the unconscious areas of the mind, </a:t>
            </a:r>
          </a:p>
          <a:p>
            <a:r>
              <a:rPr lang="en-US" sz="2000" dirty="0">
                <a:solidFill>
                  <a:prstClr val="black"/>
                </a:solidFill>
              </a:rPr>
              <a:t>        </a:t>
            </a:r>
            <a:r>
              <a:rPr lang="en-US" sz="2000" dirty="0" smtClean="0">
                <a:solidFill>
                  <a:prstClr val="black"/>
                </a:solidFill>
              </a:rPr>
              <a:t>and </a:t>
            </a:r>
            <a:r>
              <a:rPr lang="en-US" sz="2000" dirty="0">
                <a:solidFill>
                  <a:prstClr val="black"/>
                </a:solidFill>
              </a:rPr>
              <a:t>can be a map for the dreamer to anticipate difficulties and obstacles</a:t>
            </a:r>
          </a:p>
        </p:txBody>
      </p:sp>
      <p:sp>
        <p:nvSpPr>
          <p:cNvPr id="3" name="Rectangle 2"/>
          <p:cNvSpPr/>
          <p:nvPr/>
        </p:nvSpPr>
        <p:spPr>
          <a:xfrm>
            <a:off x="3352800" y="2380684"/>
            <a:ext cx="5562600" cy="2246769"/>
          </a:xfrm>
          <a:prstGeom prst="rect">
            <a:avLst/>
          </a:prstGeom>
        </p:spPr>
        <p:txBody>
          <a:bodyPr wrap="square">
            <a:spAutoFit/>
          </a:bodyPr>
          <a:lstStyle/>
          <a:p>
            <a:pPr marL="1257300" lvl="2" indent="-342900">
              <a:buFont typeface="Wingdings" panose="05000000000000000000" pitchFamily="2" charset="2"/>
              <a:buChar char="Ø"/>
            </a:pPr>
            <a:r>
              <a:rPr lang="en-US" sz="2000" dirty="0">
                <a:solidFill>
                  <a:srgbClr val="002060"/>
                </a:solidFill>
              </a:rPr>
              <a:t>A dream is a work of art</a:t>
            </a:r>
          </a:p>
          <a:p>
            <a:pPr lvl="2"/>
            <a:endParaRPr lang="en-US" sz="2000" dirty="0">
              <a:solidFill>
                <a:srgbClr val="002060"/>
              </a:solidFill>
            </a:endParaRPr>
          </a:p>
          <a:p>
            <a:pPr marL="1257300" lvl="2" indent="-342900">
              <a:buFont typeface="Wingdings" panose="05000000000000000000" pitchFamily="2" charset="2"/>
              <a:buChar char="Ø"/>
            </a:pPr>
            <a:r>
              <a:rPr lang="en-US" sz="2000" dirty="0" smtClean="0">
                <a:solidFill>
                  <a:srgbClr val="002060"/>
                </a:solidFill>
              </a:rPr>
              <a:t> Metaphor </a:t>
            </a:r>
            <a:r>
              <a:rPr lang="en-US" sz="2000" dirty="0">
                <a:solidFill>
                  <a:srgbClr val="002060"/>
                </a:solidFill>
              </a:rPr>
              <a:t>isn’t necessarily a  metaphor</a:t>
            </a:r>
          </a:p>
          <a:p>
            <a:pPr marL="1257300" lvl="2" indent="-342900">
              <a:buFont typeface="Arial" panose="020B0604020202020204" pitchFamily="34" charset="0"/>
              <a:buChar char="•"/>
            </a:pPr>
            <a:r>
              <a:rPr lang="en-US" sz="2000" dirty="0">
                <a:solidFill>
                  <a:srgbClr val="002060"/>
                </a:solidFill>
              </a:rPr>
              <a:t>It can be a pun or a slang</a:t>
            </a:r>
          </a:p>
          <a:p>
            <a:pPr lvl="2"/>
            <a:endParaRPr lang="en-US" sz="2000" dirty="0">
              <a:solidFill>
                <a:srgbClr val="002060"/>
              </a:solidFill>
            </a:endParaRPr>
          </a:p>
          <a:p>
            <a:pPr marL="1257300" lvl="2" indent="-342900">
              <a:buFont typeface="Wingdings" panose="05000000000000000000" pitchFamily="2" charset="2"/>
              <a:buChar char="Ø"/>
            </a:pPr>
            <a:r>
              <a:rPr lang="en-US" sz="2000" dirty="0" smtClean="0">
                <a:solidFill>
                  <a:srgbClr val="002060"/>
                </a:solidFill>
              </a:rPr>
              <a:t>He </a:t>
            </a:r>
            <a:r>
              <a:rPr lang="en-US" sz="2000" dirty="0">
                <a:solidFill>
                  <a:srgbClr val="002060"/>
                </a:solidFill>
              </a:rPr>
              <a:t>didn’t </a:t>
            </a:r>
            <a:r>
              <a:rPr lang="en-US" sz="2000" dirty="0" smtClean="0">
                <a:solidFill>
                  <a:srgbClr val="002060"/>
                </a:solidFill>
              </a:rPr>
              <a:t>think dreams  were </a:t>
            </a:r>
            <a:r>
              <a:rPr lang="en-US" sz="2000" dirty="0">
                <a:solidFill>
                  <a:srgbClr val="002060"/>
                </a:solidFill>
              </a:rPr>
              <a:t>a disguise </a:t>
            </a:r>
          </a:p>
          <a:p>
            <a:pPr marL="1257300" lvl="2" indent="-342900">
              <a:buFont typeface="Arial" panose="020B0604020202020204" pitchFamily="34" charset="0"/>
              <a:buChar char="•"/>
            </a:pPr>
            <a:r>
              <a:rPr lang="en-US" sz="2000" dirty="0">
                <a:solidFill>
                  <a:srgbClr val="002060"/>
                </a:solidFill>
              </a:rPr>
              <a:t> not hidden expression</a:t>
            </a:r>
          </a:p>
        </p:txBody>
      </p:sp>
      <p:sp>
        <p:nvSpPr>
          <p:cNvPr id="6" name="Title 5"/>
          <p:cNvSpPr>
            <a:spLocks noGrp="1"/>
          </p:cNvSpPr>
          <p:nvPr>
            <p:ph type="title"/>
          </p:nvPr>
        </p:nvSpPr>
        <p:spPr>
          <a:xfrm>
            <a:off x="1417320" y="304800"/>
            <a:ext cx="7498080" cy="1143000"/>
          </a:xfrm>
        </p:spPr>
        <p:txBody>
          <a:bodyPr/>
          <a:lstStyle/>
          <a:p>
            <a:pPr marL="457200" lvl="1" rtl="0"/>
            <a:r>
              <a:rPr lang="en-US" sz="2800" b="1" kern="1200" dirty="0">
                <a:solidFill>
                  <a:srgbClr val="0070C0"/>
                </a:solidFill>
                <a:latin typeface="Gill Sans MT"/>
              </a:rPr>
              <a:t>One picture is worth a thousand words</a:t>
            </a:r>
            <a:br>
              <a:rPr lang="en-US" sz="2800" b="1" kern="1200" dirty="0">
                <a:solidFill>
                  <a:srgbClr val="0070C0"/>
                </a:solidFill>
                <a:latin typeface="Gill Sans MT"/>
              </a:rPr>
            </a:br>
            <a:endParaRPr lang="en-US" dirty="0">
              <a:solidFill>
                <a:srgbClr val="0070C0"/>
              </a:solidFill>
            </a:endParaRP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86282"/>
            <a:ext cx="3523814"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61755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1219200"/>
            <a:ext cx="7086600" cy="4975721"/>
          </a:xfrm>
          <a:prstGeom prst="rect">
            <a:avLst/>
          </a:prstGeom>
        </p:spPr>
        <p:txBody>
          <a:bodyPr wrap="square">
            <a:spAutoFit/>
          </a:bodyPr>
          <a:lstStyle/>
          <a:p>
            <a:pPr marL="82296" defTabSz="342900">
              <a:spcAft>
                <a:spcPts val="750"/>
              </a:spcAft>
              <a:buClr>
                <a:prstClr val="white"/>
              </a:buClr>
              <a:buSzPct val="100000"/>
            </a:pPr>
            <a:r>
              <a:rPr lang="en-US" sz="1400" b="1" dirty="0">
                <a:solidFill>
                  <a:srgbClr val="ACCBF9">
                    <a:lumMod val="50000"/>
                  </a:srgbClr>
                </a:solidFill>
                <a:latin typeface="Calibri"/>
              </a:rPr>
              <a:t>Black Elk</a:t>
            </a:r>
          </a:p>
          <a:p>
            <a:pPr marL="82296" defTabSz="342900">
              <a:spcAft>
                <a:spcPts val="750"/>
              </a:spcAft>
              <a:buClr>
                <a:prstClr val="white"/>
              </a:buClr>
              <a:buSzPct val="100000"/>
            </a:pPr>
            <a:r>
              <a:rPr lang="en-US" sz="1400" b="1" dirty="0">
                <a:solidFill>
                  <a:srgbClr val="ACCBF9">
                    <a:lumMod val="50000"/>
                  </a:srgbClr>
                </a:solidFill>
                <a:latin typeface="Calibri"/>
              </a:rPr>
              <a:t>His book: </a:t>
            </a:r>
            <a:r>
              <a:rPr lang="en-US" sz="1400" dirty="0">
                <a:solidFill>
                  <a:srgbClr val="ACCBF9">
                    <a:lumMod val="50000"/>
                  </a:srgbClr>
                </a:solidFill>
                <a:latin typeface="Calibri"/>
                <a:hlinkClick r:id="rId2"/>
              </a:rPr>
              <a:t>https://en.wikipedia.org/wiki/Black_Elk_Speaks</a:t>
            </a:r>
            <a:endParaRPr lang="en-US" sz="1400" dirty="0">
              <a:solidFill>
                <a:srgbClr val="ACCBF9">
                  <a:lumMod val="50000"/>
                </a:srgbClr>
              </a:solidFill>
              <a:latin typeface="Calibri"/>
            </a:endParaRPr>
          </a:p>
          <a:p>
            <a:pPr marL="82296" defTabSz="342900">
              <a:spcAft>
                <a:spcPts val="750"/>
              </a:spcAft>
              <a:buClr>
                <a:prstClr val="white"/>
              </a:buClr>
              <a:buSzPct val="100000"/>
            </a:pPr>
            <a:r>
              <a:rPr lang="en-US" sz="1400" b="1" dirty="0">
                <a:solidFill>
                  <a:srgbClr val="ACCBF9">
                    <a:lumMod val="50000"/>
                  </a:srgbClr>
                </a:solidFill>
                <a:latin typeface="Calibri"/>
                <a:hlinkClick r:id="rId3"/>
              </a:rPr>
              <a:t>https://en.wikipedia.org/wiki/Black_Elk</a:t>
            </a:r>
            <a:endParaRPr lang="en-US" sz="1400" b="1" dirty="0">
              <a:solidFill>
                <a:srgbClr val="ACCBF9">
                  <a:lumMod val="50000"/>
                </a:srgbClr>
              </a:solidFill>
              <a:latin typeface="Calibri"/>
            </a:endParaRPr>
          </a:p>
          <a:p>
            <a:pPr marL="82296" defTabSz="342900">
              <a:spcAft>
                <a:spcPts val="750"/>
              </a:spcAft>
              <a:buClr>
                <a:prstClr val="white"/>
              </a:buClr>
              <a:buSzPct val="100000"/>
            </a:pPr>
            <a:r>
              <a:rPr lang="en-US" sz="1400" b="1" dirty="0">
                <a:solidFill>
                  <a:srgbClr val="ACCBF9">
                    <a:lumMod val="50000"/>
                  </a:srgbClr>
                </a:solidFill>
                <a:latin typeface="Calibri"/>
              </a:rPr>
              <a:t>Descartes Three Dreams:</a:t>
            </a:r>
          </a:p>
          <a:p>
            <a:pPr marL="82296" defTabSz="342900">
              <a:spcAft>
                <a:spcPts val="750"/>
              </a:spcAft>
              <a:buClr>
                <a:prstClr val="white"/>
              </a:buClr>
              <a:buSzPct val="100000"/>
            </a:pPr>
            <a:r>
              <a:rPr lang="en-US" sz="1400" dirty="0">
                <a:solidFill>
                  <a:srgbClr val="ACCBF9">
                    <a:lumMod val="50000"/>
                  </a:srgbClr>
                </a:solidFill>
                <a:latin typeface="Calibri"/>
              </a:rPr>
              <a:t>http://physics.weber.edu/carroll/honors/descarte.htm</a:t>
            </a:r>
          </a:p>
          <a:p>
            <a:pPr marL="82296" defTabSz="342900">
              <a:spcAft>
                <a:spcPts val="750"/>
              </a:spcAft>
              <a:buClr>
                <a:prstClr val="white"/>
              </a:buClr>
              <a:buSzPct val="100000"/>
            </a:pPr>
            <a:r>
              <a:rPr lang="en-US" sz="1400" b="1" dirty="0">
                <a:solidFill>
                  <a:srgbClr val="ACCBF9">
                    <a:lumMod val="50000"/>
                  </a:srgbClr>
                </a:solidFill>
                <a:latin typeface="Calibri"/>
              </a:rPr>
              <a:t>Dr. </a:t>
            </a:r>
            <a:r>
              <a:rPr lang="en-US" sz="1400" b="1" dirty="0" err="1">
                <a:solidFill>
                  <a:srgbClr val="ACCBF9">
                    <a:lumMod val="50000"/>
                  </a:srgbClr>
                </a:solidFill>
                <a:latin typeface="Calibri"/>
              </a:rPr>
              <a:t>Gazziniga</a:t>
            </a:r>
            <a:r>
              <a:rPr lang="en-US" sz="1400" b="1" dirty="0">
                <a:solidFill>
                  <a:srgbClr val="ACCBF9">
                    <a:lumMod val="50000"/>
                  </a:srgbClr>
                </a:solidFill>
                <a:latin typeface="Calibri"/>
              </a:rPr>
              <a:t>: Split brain research</a:t>
            </a:r>
          </a:p>
          <a:p>
            <a:pPr marL="82296" defTabSz="342900">
              <a:spcAft>
                <a:spcPts val="750"/>
              </a:spcAft>
              <a:buClr>
                <a:prstClr val="white"/>
              </a:buClr>
              <a:buSzPct val="100000"/>
            </a:pPr>
            <a:r>
              <a:rPr lang="en-US" sz="1400" dirty="0">
                <a:solidFill>
                  <a:srgbClr val="ACCBF9">
                    <a:lumMod val="50000"/>
                  </a:srgbClr>
                </a:solidFill>
                <a:latin typeface="Calibri"/>
                <a:hlinkClick r:id="rId4"/>
              </a:rPr>
              <a:t>http://www.informationphilosopher.com/solutions/scientists/gazzaniga/</a:t>
            </a:r>
            <a:endParaRPr lang="en-US" sz="1400" b="1" dirty="0">
              <a:solidFill>
                <a:srgbClr val="ACCBF9">
                  <a:lumMod val="50000"/>
                </a:srgbClr>
              </a:solidFill>
              <a:latin typeface="Calibri"/>
            </a:endParaRPr>
          </a:p>
          <a:p>
            <a:pPr marL="82296" defTabSz="342900">
              <a:spcAft>
                <a:spcPts val="750"/>
              </a:spcAft>
              <a:buClr>
                <a:prstClr val="white"/>
              </a:buClr>
              <a:buSzPct val="100000"/>
            </a:pPr>
            <a:r>
              <a:rPr lang="en-US" sz="1400" b="1" dirty="0">
                <a:solidFill>
                  <a:srgbClr val="ACCBF9">
                    <a:lumMod val="50000"/>
                  </a:srgbClr>
                </a:solidFill>
                <a:latin typeface="Calibri"/>
              </a:rPr>
              <a:t>Dr. </a:t>
            </a:r>
            <a:r>
              <a:rPr lang="en-US" sz="1400" b="1" dirty="0" err="1">
                <a:solidFill>
                  <a:srgbClr val="ACCBF9">
                    <a:lumMod val="50000"/>
                  </a:srgbClr>
                </a:solidFill>
                <a:latin typeface="Calibri"/>
              </a:rPr>
              <a:t>Gazzinga</a:t>
            </a:r>
            <a:r>
              <a:rPr lang="en-US" sz="1400" b="1" dirty="0">
                <a:solidFill>
                  <a:srgbClr val="ACCBF9">
                    <a:lumMod val="50000"/>
                  </a:srgbClr>
                </a:solidFill>
                <a:latin typeface="Calibri"/>
              </a:rPr>
              <a:t> and Alan </a:t>
            </a:r>
            <a:r>
              <a:rPr lang="en-US" sz="1400" b="1" dirty="0" err="1">
                <a:solidFill>
                  <a:srgbClr val="ACCBF9">
                    <a:lumMod val="50000"/>
                  </a:srgbClr>
                </a:solidFill>
                <a:latin typeface="Calibri"/>
              </a:rPr>
              <a:t>Alda</a:t>
            </a:r>
            <a:r>
              <a:rPr lang="en-US" sz="1400" b="1" dirty="0">
                <a:solidFill>
                  <a:srgbClr val="ACCBF9">
                    <a:lumMod val="50000"/>
                  </a:srgbClr>
                </a:solidFill>
                <a:latin typeface="Calibri"/>
              </a:rPr>
              <a:t>   -Brains work independently</a:t>
            </a:r>
          </a:p>
          <a:p>
            <a:pPr marL="82296" defTabSz="342900">
              <a:spcAft>
                <a:spcPts val="750"/>
              </a:spcAft>
              <a:buClr>
                <a:prstClr val="white"/>
              </a:buClr>
              <a:buSzPct val="100000"/>
            </a:pPr>
            <a:r>
              <a:rPr lang="en-US" sz="1400" b="1" dirty="0">
                <a:solidFill>
                  <a:srgbClr val="ACCBF9">
                    <a:lumMod val="50000"/>
                  </a:srgbClr>
                </a:solidFill>
                <a:latin typeface="Calibri"/>
                <a:hlinkClick r:id="rId5"/>
              </a:rPr>
              <a:t>https://www.youtube.com/watch?v=lfGwsAdS9Dc</a:t>
            </a:r>
            <a:endParaRPr lang="en-US" sz="1400" dirty="0">
              <a:solidFill>
                <a:srgbClr val="ACCBF9">
                  <a:lumMod val="50000"/>
                </a:srgbClr>
              </a:solidFill>
              <a:latin typeface="Calibri"/>
            </a:endParaRPr>
          </a:p>
          <a:p>
            <a:pPr marL="82296" defTabSz="342900">
              <a:spcAft>
                <a:spcPts val="750"/>
              </a:spcAft>
              <a:buClr>
                <a:prstClr val="white"/>
              </a:buClr>
              <a:buSzPct val="100000"/>
            </a:pPr>
            <a:r>
              <a:rPr lang="en-US" sz="1400" b="1" dirty="0">
                <a:solidFill>
                  <a:srgbClr val="ACCBF9">
                    <a:lumMod val="50000"/>
                  </a:srgbClr>
                </a:solidFill>
                <a:latin typeface="Calibri"/>
              </a:rPr>
              <a:t>The Interpreter Within:  The Glue of Conscious Experience</a:t>
            </a:r>
          </a:p>
          <a:p>
            <a:pPr marL="82296" defTabSz="342900">
              <a:spcAft>
                <a:spcPts val="750"/>
              </a:spcAft>
              <a:buClr>
                <a:prstClr val="white"/>
              </a:buClr>
              <a:buSzPct val="100000"/>
            </a:pPr>
            <a:r>
              <a:rPr lang="en-US" sz="1400" dirty="0">
                <a:solidFill>
                  <a:srgbClr val="ACCBF9">
                    <a:lumMod val="50000"/>
                  </a:srgbClr>
                </a:solidFill>
                <a:latin typeface="Calibri"/>
                <a:hlinkClick r:id="rId6"/>
              </a:rPr>
              <a:t>http://www.dana.org/Cerebrum/Default.aspx?id=39343</a:t>
            </a:r>
            <a:endParaRPr lang="en-US" sz="1400" dirty="0">
              <a:solidFill>
                <a:srgbClr val="ACCBF9">
                  <a:lumMod val="50000"/>
                </a:srgbClr>
              </a:solidFill>
              <a:latin typeface="Calibri"/>
            </a:endParaRPr>
          </a:p>
          <a:p>
            <a:pPr defTabSz="342900">
              <a:spcAft>
                <a:spcPts val="750"/>
              </a:spcAft>
            </a:pPr>
            <a:r>
              <a:rPr lang="en-US" sz="1400" b="1" dirty="0">
                <a:solidFill>
                  <a:srgbClr val="ACCBF9">
                    <a:lumMod val="50000"/>
                  </a:srgbClr>
                </a:solidFill>
                <a:latin typeface="Calibri"/>
              </a:rPr>
              <a:t>Dr. </a:t>
            </a:r>
            <a:r>
              <a:rPr lang="en-US" sz="1400" b="1" dirty="0" err="1">
                <a:solidFill>
                  <a:srgbClr val="ACCBF9">
                    <a:lumMod val="50000"/>
                  </a:srgbClr>
                </a:solidFill>
                <a:latin typeface="Calibri"/>
              </a:rPr>
              <a:t>Ganziga</a:t>
            </a:r>
            <a:r>
              <a:rPr lang="en-US" sz="1400" b="1" dirty="0">
                <a:solidFill>
                  <a:srgbClr val="ACCBF9">
                    <a:lumMod val="50000"/>
                  </a:srgbClr>
                </a:solidFill>
                <a:latin typeface="Calibri"/>
              </a:rPr>
              <a:t>, split-brain research</a:t>
            </a:r>
          </a:p>
          <a:p>
            <a:pPr defTabSz="342900">
              <a:spcAft>
                <a:spcPts val="750"/>
              </a:spcAft>
            </a:pPr>
            <a:r>
              <a:rPr lang="en-US" sz="1400" dirty="0">
                <a:solidFill>
                  <a:srgbClr val="ACCBF9">
                    <a:lumMod val="50000"/>
                  </a:srgbClr>
                </a:solidFill>
                <a:latin typeface="Calibri"/>
                <a:hlinkClick r:id="rId7"/>
              </a:rPr>
              <a:t>http://www.nytimes.com/2011/11/01/science/telling-the-story-of-the-brains-cacophony-of-competing-voices.html?pagewanted=all</a:t>
            </a:r>
            <a:endParaRPr lang="en-US" sz="1400" dirty="0">
              <a:solidFill>
                <a:srgbClr val="ACCBF9">
                  <a:lumMod val="50000"/>
                </a:srgbClr>
              </a:solidFill>
              <a:latin typeface="Calibri"/>
            </a:endParaRPr>
          </a:p>
          <a:p>
            <a:pPr defTabSz="342900">
              <a:spcAft>
                <a:spcPts val="750"/>
              </a:spcAft>
            </a:pPr>
            <a:r>
              <a:rPr lang="en-US" sz="1400" dirty="0">
                <a:solidFill>
                  <a:srgbClr val="ACCBF9">
                    <a:lumMod val="50000"/>
                  </a:srgbClr>
                </a:solidFill>
                <a:latin typeface="Calibri"/>
              </a:rPr>
              <a:t> Video: </a:t>
            </a:r>
            <a:r>
              <a:rPr lang="en-US" sz="1400" dirty="0">
                <a:solidFill>
                  <a:srgbClr val="ACCBF9">
                    <a:lumMod val="50000"/>
                  </a:srgbClr>
                </a:solidFill>
                <a:latin typeface="Calibri"/>
                <a:hlinkClick r:id="rId8"/>
              </a:rPr>
              <a:t>http://www.nytimes.com/video/science/100000001142409/michael-gazzaniga.html</a:t>
            </a:r>
            <a:endParaRPr lang="en-US" sz="1400" dirty="0">
              <a:solidFill>
                <a:srgbClr val="ACCBF9">
                  <a:lumMod val="50000"/>
                </a:srgbClr>
              </a:solidFill>
              <a:latin typeface="Calibri"/>
            </a:endParaRPr>
          </a:p>
          <a:p>
            <a:pPr defTabSz="342900">
              <a:spcAft>
                <a:spcPts val="750"/>
              </a:spcAft>
            </a:pPr>
            <a:r>
              <a:rPr lang="en-US" sz="1400" dirty="0">
                <a:solidFill>
                  <a:srgbClr val="ACCBF9">
                    <a:lumMod val="50000"/>
                  </a:srgbClr>
                </a:solidFill>
                <a:latin typeface="Calibri"/>
                <a:hlinkClick r:id="rId9"/>
              </a:rPr>
              <a:t>http://bigthink.com/users/michaelgazzaniga</a:t>
            </a:r>
            <a:endParaRPr lang="en-US" sz="1400" dirty="0">
              <a:solidFill>
                <a:srgbClr val="ACCBF9">
                  <a:lumMod val="50000"/>
                </a:srgbClr>
              </a:solidFill>
              <a:latin typeface="Calibri"/>
            </a:endParaRPr>
          </a:p>
        </p:txBody>
      </p:sp>
      <p:sp>
        <p:nvSpPr>
          <p:cNvPr id="3" name="Title 2"/>
          <p:cNvSpPr>
            <a:spLocks noGrp="1"/>
          </p:cNvSpPr>
          <p:nvPr>
            <p:ph type="title"/>
          </p:nvPr>
        </p:nvSpPr>
        <p:spPr>
          <a:xfrm>
            <a:off x="1295400" y="457200"/>
            <a:ext cx="7403592" cy="563880"/>
          </a:xfrm>
        </p:spPr>
        <p:txBody>
          <a:bodyPr>
            <a:normAutofit fontScale="90000"/>
          </a:bodyPr>
          <a:lstStyle/>
          <a:p>
            <a:r>
              <a:rPr lang="en-US" sz="2800" cap="all" dirty="0">
                <a:ln w="3175" cmpd="sng">
                  <a:noFill/>
                </a:ln>
                <a:solidFill>
                  <a:schemeClr val="accent4">
                    <a:lumMod val="50000"/>
                  </a:schemeClr>
                </a:solidFill>
                <a:effectLst/>
                <a:latin typeface="Calibri Light"/>
              </a:rPr>
              <a:t>For more information  | class </a:t>
            </a:r>
            <a:r>
              <a:rPr lang="en-US" sz="2800" cap="all" dirty="0" smtClean="0">
                <a:ln w="3175" cmpd="sng">
                  <a:noFill/>
                </a:ln>
                <a:solidFill>
                  <a:schemeClr val="accent4">
                    <a:lumMod val="50000"/>
                  </a:schemeClr>
                </a:solidFill>
                <a:effectLst/>
                <a:latin typeface="Calibri Light"/>
              </a:rPr>
              <a:t>one and Two:</a:t>
            </a:r>
            <a:endParaRPr lang="en-US" dirty="0">
              <a:solidFill>
                <a:schemeClr val="accent4">
                  <a:lumMod val="50000"/>
                </a:schemeClr>
              </a:solidFill>
            </a:endParaRPr>
          </a:p>
        </p:txBody>
      </p:sp>
    </p:spTree>
    <p:extLst>
      <p:ext uri="{BB962C8B-B14F-4D97-AF65-F5344CB8AC3E}">
        <p14:creationId xmlns:p14="http://schemas.microsoft.com/office/powerpoint/2010/main" val="4237706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49712"/>
            <a:ext cx="7239000" cy="457200"/>
          </a:xfrm>
        </p:spPr>
        <p:txBody>
          <a:bodyPr>
            <a:normAutofit fontScale="90000"/>
          </a:bodyPr>
          <a:lstStyle/>
          <a:p>
            <a:r>
              <a:rPr lang="en-US" sz="2800" cap="all" dirty="0">
                <a:ln w="3175" cmpd="sng">
                  <a:noFill/>
                </a:ln>
                <a:solidFill>
                  <a:srgbClr val="4A66AC">
                    <a:lumMod val="50000"/>
                  </a:srgbClr>
                </a:solidFill>
                <a:effectLst/>
                <a:latin typeface="Calibri Light"/>
              </a:rPr>
              <a:t>For more information  | class </a:t>
            </a:r>
            <a:r>
              <a:rPr lang="en-US" sz="2800" cap="all" dirty="0" smtClean="0">
                <a:ln w="3175" cmpd="sng">
                  <a:noFill/>
                </a:ln>
                <a:solidFill>
                  <a:srgbClr val="4A66AC">
                    <a:lumMod val="50000"/>
                  </a:srgbClr>
                </a:solidFill>
                <a:effectLst/>
                <a:latin typeface="Calibri Light"/>
              </a:rPr>
              <a:t>one and Two:</a:t>
            </a:r>
            <a:endParaRPr lang="en-US" dirty="0"/>
          </a:p>
        </p:txBody>
      </p:sp>
      <p:sp>
        <p:nvSpPr>
          <p:cNvPr id="3" name="Rectangle 2"/>
          <p:cNvSpPr/>
          <p:nvPr/>
        </p:nvSpPr>
        <p:spPr>
          <a:xfrm>
            <a:off x="968829" y="838200"/>
            <a:ext cx="8534400" cy="5816977"/>
          </a:xfrm>
          <a:prstGeom prst="rect">
            <a:avLst/>
          </a:prstGeom>
        </p:spPr>
        <p:txBody>
          <a:bodyPr wrap="square">
            <a:spAutoFit/>
          </a:bodyPr>
          <a:lstStyle/>
          <a:p>
            <a:pPr marL="82296">
              <a:spcBef>
                <a:spcPts val="600"/>
              </a:spcBef>
              <a:buClr>
                <a:srgbClr val="629DD1"/>
              </a:buClr>
              <a:buSzPct val="80000"/>
            </a:pPr>
            <a:r>
              <a:rPr lang="en-US" sz="1400" kern="0" dirty="0" smtClean="0">
                <a:solidFill>
                  <a:prstClr val="black"/>
                </a:solidFill>
              </a:rPr>
              <a:t>Split Brain Experiments and Information:</a:t>
            </a:r>
          </a:p>
          <a:p>
            <a:pPr marL="365760" indent="-283464">
              <a:spcBef>
                <a:spcPts val="600"/>
              </a:spcBef>
              <a:buClr>
                <a:srgbClr val="629DD1"/>
              </a:buClr>
              <a:buSzPct val="80000"/>
              <a:buFont typeface="Wingdings 2"/>
              <a:buChar char=""/>
            </a:pPr>
            <a:r>
              <a:rPr lang="en-US" sz="1100" kern="0" dirty="0" smtClean="0">
                <a:solidFill>
                  <a:prstClr val="black"/>
                </a:solidFill>
                <a:hlinkClick r:id="rId2"/>
              </a:rPr>
              <a:t>http://www.medclip.com/index.php?page=videos&amp;section=view&amp;vid_id=103271</a:t>
            </a:r>
            <a:endParaRPr lang="en-US" sz="1100" kern="0" dirty="0" smtClean="0">
              <a:solidFill>
                <a:prstClr val="black"/>
              </a:solidFill>
            </a:endParaRPr>
          </a:p>
          <a:p>
            <a:pPr marL="365760" indent="-283464">
              <a:spcBef>
                <a:spcPts val="600"/>
              </a:spcBef>
              <a:buClr>
                <a:srgbClr val="629DD1"/>
              </a:buClr>
              <a:buSzPct val="80000"/>
              <a:buFont typeface="Wingdings 2"/>
              <a:buChar char=""/>
            </a:pPr>
            <a:r>
              <a:rPr lang="en-US" sz="1400" kern="0" dirty="0" smtClean="0">
                <a:solidFill>
                  <a:prstClr val="black"/>
                </a:solidFill>
              </a:rPr>
              <a:t>Psychology Today:  </a:t>
            </a:r>
            <a:r>
              <a:rPr lang="en-US" sz="1200" kern="0" dirty="0" smtClean="0">
                <a:solidFill>
                  <a:prstClr val="black"/>
                </a:solidFill>
                <a:hlinkClick r:id="rId3"/>
              </a:rPr>
              <a:t>http://www.psychologytoday.com/blog/the-superhuman-mind/201211/split-brains</a:t>
            </a:r>
            <a:endParaRPr lang="en-US" sz="1200" kern="0" dirty="0" smtClean="0">
              <a:solidFill>
                <a:prstClr val="black"/>
              </a:solidFill>
            </a:endParaRPr>
          </a:p>
          <a:p>
            <a:pPr marL="365760" indent="-283464">
              <a:spcBef>
                <a:spcPts val="600"/>
              </a:spcBef>
              <a:buClr>
                <a:srgbClr val="629DD1"/>
              </a:buClr>
              <a:buSzPct val="80000"/>
              <a:buFont typeface="Wingdings 2"/>
              <a:buChar char=""/>
            </a:pPr>
            <a:r>
              <a:rPr lang="en-US" sz="1400" kern="0" dirty="0" smtClean="0">
                <a:solidFill>
                  <a:prstClr val="black"/>
                </a:solidFill>
              </a:rPr>
              <a:t>Cal Tech:  </a:t>
            </a:r>
            <a:r>
              <a:rPr lang="en-US" sz="1200" kern="0" dirty="0" smtClean="0">
                <a:solidFill>
                  <a:prstClr val="black"/>
                </a:solidFill>
                <a:hlinkClick r:id="rId4"/>
              </a:rPr>
              <a:t>http://www.its.caltech.edu/~jbogen/text/ref130.htm</a:t>
            </a:r>
            <a:endParaRPr lang="en-US" sz="1400" kern="0" dirty="0" smtClean="0">
              <a:solidFill>
                <a:prstClr val="black"/>
              </a:solidFill>
            </a:endParaRPr>
          </a:p>
          <a:p>
            <a:pPr marL="82296">
              <a:spcBef>
                <a:spcPts val="600"/>
              </a:spcBef>
              <a:buClr>
                <a:srgbClr val="629DD1"/>
              </a:buClr>
              <a:buSzPct val="80000"/>
            </a:pPr>
            <a:r>
              <a:rPr lang="en-US" sz="1400" kern="0" dirty="0" smtClean="0">
                <a:solidFill>
                  <a:prstClr val="black"/>
                </a:solidFill>
              </a:rPr>
              <a:t>Split Brain, Split Mind:  </a:t>
            </a:r>
            <a:r>
              <a:rPr lang="en-US" sz="1200" kern="0" dirty="0" smtClean="0">
                <a:solidFill>
                  <a:prstClr val="black"/>
                </a:solidFill>
                <a:hlinkClick r:id="rId5"/>
              </a:rPr>
              <a:t>http://brainmind.com/Brain3.html</a:t>
            </a:r>
            <a:endParaRPr lang="en-US" sz="1200" kern="0" dirty="0" smtClean="0">
              <a:solidFill>
                <a:prstClr val="black"/>
              </a:solidFill>
            </a:endParaRPr>
          </a:p>
          <a:p>
            <a:pPr marL="82296">
              <a:spcBef>
                <a:spcPts val="600"/>
              </a:spcBef>
              <a:buClr>
                <a:srgbClr val="629DD1"/>
              </a:buClr>
              <a:buSzPct val="80000"/>
            </a:pPr>
            <a:r>
              <a:rPr lang="en-US" sz="1400" kern="0" dirty="0" smtClean="0">
                <a:solidFill>
                  <a:prstClr val="black"/>
                </a:solidFill>
              </a:rPr>
              <a:t>Michael Gazzaniga  </a:t>
            </a:r>
            <a:r>
              <a:rPr lang="en-US" sz="1200" kern="0" dirty="0" smtClean="0">
                <a:solidFill>
                  <a:prstClr val="black"/>
                </a:solidFill>
                <a:hlinkClick r:id="rId6"/>
              </a:rPr>
              <a:t>http://www.nytimes.com/2011/11/01/science/telling-the-story-of-the-brains-cacophony-of-competing-voices.html?pagewanted=all&amp;_r=0</a:t>
            </a:r>
            <a:endParaRPr lang="en-US" sz="1400" kern="0" dirty="0" smtClean="0">
              <a:solidFill>
                <a:prstClr val="black"/>
              </a:solidFill>
            </a:endParaRPr>
          </a:p>
          <a:p>
            <a:pPr marL="82296">
              <a:spcBef>
                <a:spcPts val="600"/>
              </a:spcBef>
              <a:buClr>
                <a:srgbClr val="629DD1"/>
              </a:buClr>
              <a:buSzPct val="80000"/>
            </a:pPr>
            <a:r>
              <a:rPr lang="en-US" sz="1400" kern="0" dirty="0" smtClean="0">
                <a:solidFill>
                  <a:prstClr val="black"/>
                </a:solidFill>
              </a:rPr>
              <a:t>Big Think: 3 </a:t>
            </a:r>
            <a:r>
              <a:rPr lang="en-US" sz="1200" kern="0" dirty="0" smtClean="0">
                <a:solidFill>
                  <a:prstClr val="black"/>
                </a:solidFill>
              </a:rPr>
              <a:t>videos- </a:t>
            </a:r>
            <a:r>
              <a:rPr lang="en-US" sz="1200" kern="0" dirty="0" smtClean="0">
                <a:solidFill>
                  <a:prstClr val="black"/>
                </a:solidFill>
                <a:hlinkClick r:id="rId7"/>
              </a:rPr>
              <a:t>http://bigthink.com/users/michaelgazzaniga</a:t>
            </a:r>
            <a:endParaRPr lang="en-US" sz="1200" kern="0" dirty="0" smtClean="0">
              <a:solidFill>
                <a:prstClr val="black"/>
              </a:solidFill>
            </a:endParaRPr>
          </a:p>
          <a:p>
            <a:r>
              <a:rPr lang="en-US" sz="1200" kern="0" dirty="0" smtClean="0">
                <a:solidFill>
                  <a:prstClr val="black"/>
                </a:solidFill>
              </a:rPr>
              <a:t>  The </a:t>
            </a:r>
            <a:r>
              <a:rPr lang="en-US" sz="1200" kern="0" dirty="0" smtClean="0">
                <a:solidFill>
                  <a:prstClr val="black"/>
                </a:solidFill>
              </a:rPr>
              <a:t>Criminal Brain. </a:t>
            </a:r>
            <a:r>
              <a:rPr lang="en-US" sz="1200" kern="0" dirty="0" smtClean="0">
                <a:solidFill>
                  <a:prstClr val="black"/>
                </a:solidFill>
              </a:rPr>
              <a:t>Your Brain is Automatic. </a:t>
            </a:r>
            <a:r>
              <a:rPr lang="en-US" sz="1200" kern="0" dirty="0" smtClean="0">
                <a:solidFill>
                  <a:prstClr val="black"/>
                </a:solidFill>
              </a:rPr>
              <a:t>You are Free &amp;  Your Storytelling </a:t>
            </a:r>
            <a:r>
              <a:rPr lang="en-US" sz="1200" kern="0" dirty="0" smtClean="0">
                <a:solidFill>
                  <a:prstClr val="black"/>
                </a:solidFill>
              </a:rPr>
              <a:t>Brain</a:t>
            </a:r>
            <a:endParaRPr lang="en-US" sz="1400" kern="0" dirty="0" smtClean="0">
              <a:solidFill>
                <a:prstClr val="black"/>
              </a:solidFill>
            </a:endParaRPr>
          </a:p>
          <a:p>
            <a:r>
              <a:rPr lang="en-US" sz="1600" kern="0" dirty="0" smtClean="0">
                <a:solidFill>
                  <a:prstClr val="black"/>
                </a:solidFill>
                <a:latin typeface="Calibri"/>
              </a:rPr>
              <a:t>  </a:t>
            </a:r>
            <a:r>
              <a:rPr lang="en-US" sz="1400" b="1" kern="0" dirty="0" smtClean="0">
                <a:solidFill>
                  <a:srgbClr val="C00000"/>
                </a:solidFill>
                <a:latin typeface="Calibri"/>
              </a:rPr>
              <a:t>Legal   </a:t>
            </a:r>
            <a:r>
              <a:rPr lang="en-US" sz="1400" b="1" kern="0" dirty="0" smtClean="0">
                <a:solidFill>
                  <a:srgbClr val="C00000"/>
                </a:solidFill>
                <a:latin typeface="Calibri"/>
              </a:rPr>
              <a:t>Responsibility </a:t>
            </a:r>
          </a:p>
          <a:p>
            <a:r>
              <a:rPr lang="en-US" sz="1100" b="1" kern="0" dirty="0" smtClean="0">
                <a:solidFill>
                  <a:prstClr val="black"/>
                </a:solidFill>
                <a:latin typeface="Calibri"/>
              </a:rPr>
              <a:t>    Center </a:t>
            </a:r>
            <a:r>
              <a:rPr lang="en-US" sz="1100" b="1" kern="0" dirty="0" smtClean="0">
                <a:solidFill>
                  <a:prstClr val="black"/>
                </a:solidFill>
                <a:latin typeface="Calibri"/>
              </a:rPr>
              <a:t>for Law, Brain and Behavior  </a:t>
            </a:r>
            <a:r>
              <a:rPr lang="en-US" sz="1100" kern="0" dirty="0" smtClean="0">
                <a:solidFill>
                  <a:prstClr val="black"/>
                </a:solidFill>
                <a:latin typeface="Calibri"/>
                <a:hlinkClick r:id="rId8"/>
              </a:rPr>
              <a:t>http://clbb.mgh.harvard.edu/criminal-responsibility/</a:t>
            </a:r>
            <a:endParaRPr lang="en-US" sz="1100" kern="0" dirty="0" smtClean="0">
              <a:solidFill>
                <a:prstClr val="black"/>
              </a:solidFill>
            </a:endParaRPr>
          </a:p>
          <a:p>
            <a:pPr marL="82296">
              <a:spcBef>
                <a:spcPts val="600"/>
              </a:spcBef>
              <a:buClr>
                <a:srgbClr val="629DD1"/>
              </a:buClr>
              <a:buSzPct val="80000"/>
            </a:pPr>
            <a:r>
              <a:rPr lang="en-US" sz="1400" b="1" kern="0" dirty="0" smtClean="0">
                <a:solidFill>
                  <a:prstClr val="black"/>
                </a:solidFill>
              </a:rPr>
              <a:t>COMA</a:t>
            </a:r>
          </a:p>
          <a:p>
            <a:r>
              <a:rPr lang="en-US" sz="1100" b="1" kern="0" dirty="0" smtClean="0">
                <a:solidFill>
                  <a:prstClr val="black"/>
                </a:solidFill>
              </a:rPr>
              <a:t>Coma Patients</a:t>
            </a:r>
            <a:r>
              <a:rPr lang="en-US" sz="1100" kern="0" dirty="0" smtClean="0">
                <a:solidFill>
                  <a:prstClr val="black"/>
                </a:solidFill>
              </a:rPr>
              <a:t>: </a:t>
            </a:r>
            <a:r>
              <a:rPr lang="en-US" sz="1100" kern="0" dirty="0" smtClean="0">
                <a:solidFill>
                  <a:prstClr val="black"/>
                </a:solidFill>
                <a:hlinkClick r:id="rId9"/>
              </a:rPr>
              <a:t>http://www.medpagetoday.com/Neurology/HeadTrauma/40947</a:t>
            </a:r>
            <a:endParaRPr lang="en-US" sz="1100" kern="0" dirty="0" smtClean="0">
              <a:solidFill>
                <a:prstClr val="black"/>
              </a:solidFill>
            </a:endParaRPr>
          </a:p>
          <a:p>
            <a:endParaRPr lang="en-US" sz="1100" b="1" kern="0" dirty="0">
              <a:solidFill>
                <a:prstClr val="black"/>
              </a:solidFill>
            </a:endParaRPr>
          </a:p>
          <a:p>
            <a:r>
              <a:rPr lang="en-US" sz="1100" b="1" dirty="0" smtClean="0">
                <a:solidFill>
                  <a:prstClr val="black"/>
                </a:solidFill>
              </a:rPr>
              <a:t>Do </a:t>
            </a:r>
            <a:r>
              <a:rPr lang="en-US" sz="1100" b="1" dirty="0">
                <a:solidFill>
                  <a:prstClr val="black"/>
                </a:solidFill>
              </a:rPr>
              <a:t>Brain Scans of Comatose Patients Reveal a Conscious </a:t>
            </a:r>
            <a:r>
              <a:rPr lang="en-US" sz="1100" b="1" dirty="0" smtClean="0">
                <a:solidFill>
                  <a:prstClr val="black"/>
                </a:solidFill>
              </a:rPr>
              <a:t>State?</a:t>
            </a:r>
          </a:p>
          <a:p>
            <a:r>
              <a:rPr lang="en-US" sz="1100" b="1" kern="0" dirty="0" smtClean="0">
                <a:solidFill>
                  <a:prstClr val="black"/>
                </a:solidFill>
                <a:hlinkClick r:id="rId10"/>
              </a:rPr>
              <a:t>http</a:t>
            </a:r>
            <a:r>
              <a:rPr lang="en-US" sz="1100" b="1" kern="0" dirty="0">
                <a:solidFill>
                  <a:prstClr val="black"/>
                </a:solidFill>
                <a:hlinkClick r:id="rId10"/>
              </a:rPr>
              <a:t>://www.scientificamerican.com/article/do-brain-scans-comatose-patients-reveal-conscious-state</a:t>
            </a:r>
            <a:r>
              <a:rPr lang="en-US" sz="1100" b="1" kern="0" dirty="0" smtClean="0">
                <a:solidFill>
                  <a:prstClr val="black"/>
                </a:solidFill>
                <a:hlinkClick r:id="rId10"/>
              </a:rPr>
              <a:t>/</a:t>
            </a:r>
            <a:endParaRPr lang="en-US" sz="1100" b="1" kern="0" dirty="0">
              <a:solidFill>
                <a:prstClr val="black"/>
              </a:solidFill>
            </a:endParaRPr>
          </a:p>
          <a:p>
            <a:pPr marL="82296">
              <a:spcBef>
                <a:spcPts val="600"/>
              </a:spcBef>
              <a:buClr>
                <a:srgbClr val="629DD1"/>
              </a:buClr>
              <a:buSzPct val="80000"/>
            </a:pPr>
            <a:r>
              <a:rPr lang="en-US" sz="1100" b="1" kern="0" dirty="0" smtClean="0">
                <a:solidFill>
                  <a:prstClr val="black"/>
                </a:solidFill>
              </a:rPr>
              <a:t>See Monkey, See monkey Do:  Mirror Neuron Research</a:t>
            </a:r>
          </a:p>
          <a:p>
            <a:pPr marL="82296">
              <a:spcBef>
                <a:spcPts val="600"/>
              </a:spcBef>
              <a:buClr>
                <a:srgbClr val="629DD1"/>
              </a:buClr>
              <a:buSzPct val="80000"/>
            </a:pPr>
            <a:r>
              <a:rPr lang="en-US" sz="1100" kern="0" dirty="0" smtClean="0">
                <a:solidFill>
                  <a:prstClr val="black"/>
                </a:solidFill>
                <a:hlinkClick r:id="rId11"/>
              </a:rPr>
              <a:t>http://www.psychologicalscience.org/index.php/news/releases/monkey-see-monkey-do-the-role-of-mirror-neurons-in-human-behavior.html</a:t>
            </a:r>
            <a:endParaRPr lang="en-US" sz="1100" kern="0" dirty="0" smtClean="0">
              <a:solidFill>
                <a:prstClr val="black"/>
              </a:solidFill>
            </a:endParaRPr>
          </a:p>
          <a:p>
            <a:pPr marL="365760" indent="-283464">
              <a:spcBef>
                <a:spcPts val="600"/>
              </a:spcBef>
              <a:buClr>
                <a:srgbClr val="629DD1"/>
              </a:buClr>
              <a:buSzPct val="80000"/>
            </a:pPr>
            <a:r>
              <a:rPr lang="en-US" sz="1100" b="1" kern="0" dirty="0" smtClean="0">
                <a:solidFill>
                  <a:srgbClr val="002060"/>
                </a:solidFill>
              </a:rPr>
              <a:t>See Monkey,  See Monkey Do</a:t>
            </a:r>
          </a:p>
          <a:p>
            <a:pPr marL="365760" indent="-283464">
              <a:spcBef>
                <a:spcPts val="600"/>
              </a:spcBef>
              <a:buClr>
                <a:srgbClr val="629DD1"/>
              </a:buClr>
              <a:buSzPct val="80000"/>
            </a:pPr>
            <a:r>
              <a:rPr lang="en-US" sz="1100" kern="0" dirty="0" smtClean="0">
                <a:solidFill>
                  <a:srgbClr val="66CCFF"/>
                </a:solidFill>
                <a:hlinkClick r:id="rId12"/>
              </a:rPr>
              <a:t>http://</a:t>
            </a:r>
            <a:r>
              <a:rPr lang="en-US" sz="1100" kern="0" dirty="0" smtClean="0">
                <a:solidFill>
                  <a:srgbClr val="66CCFF"/>
                </a:solidFill>
                <a:hlinkClick r:id="rId12"/>
              </a:rPr>
              <a:t>www.pbs.org/wgbh/nova/education/body/mirror-neurons.html</a:t>
            </a:r>
            <a:endParaRPr lang="en-US" sz="1100" kern="0" dirty="0" smtClean="0">
              <a:solidFill>
                <a:srgbClr val="66CCFF"/>
              </a:solidFill>
            </a:endParaRPr>
          </a:p>
          <a:p>
            <a:pPr marL="365760" indent="-283464">
              <a:spcBef>
                <a:spcPts val="600"/>
              </a:spcBef>
              <a:buClr>
                <a:srgbClr val="629DD1"/>
              </a:buClr>
              <a:buSzPct val="80000"/>
            </a:pPr>
            <a:r>
              <a:rPr lang="en-US" sz="1100" b="1" kern="0" dirty="0" smtClean="0">
                <a:solidFill>
                  <a:srgbClr val="002060"/>
                </a:solidFill>
              </a:rPr>
              <a:t>Mirror </a:t>
            </a:r>
            <a:r>
              <a:rPr lang="en-US" sz="1100" b="1" kern="0" dirty="0">
                <a:solidFill>
                  <a:srgbClr val="002060"/>
                </a:solidFill>
              </a:rPr>
              <a:t>Neurons and Intention</a:t>
            </a:r>
          </a:p>
          <a:p>
            <a:pPr marL="365760" indent="-283464">
              <a:spcBef>
                <a:spcPts val="600"/>
              </a:spcBef>
              <a:buClr>
                <a:srgbClr val="629DD1"/>
              </a:buClr>
              <a:buSzPct val="80000"/>
            </a:pPr>
            <a:r>
              <a:rPr lang="en-US" sz="1100" kern="0" dirty="0">
                <a:solidFill>
                  <a:prstClr val="black"/>
                </a:solidFill>
                <a:hlinkClick r:id="rId13"/>
              </a:rPr>
              <a:t>http://</a:t>
            </a:r>
            <a:r>
              <a:rPr lang="en-US" sz="1100" kern="0" dirty="0" smtClean="0">
                <a:solidFill>
                  <a:prstClr val="black"/>
                </a:solidFill>
                <a:hlinkClick r:id="rId13"/>
              </a:rPr>
              <a:t>www.youtube.com/watch?v=Tq1-ZxV9Dc4</a:t>
            </a:r>
            <a:endParaRPr lang="en-US" sz="1100" kern="0" dirty="0" smtClean="0">
              <a:solidFill>
                <a:srgbClr val="66CCFF"/>
              </a:solidFill>
            </a:endParaRPr>
          </a:p>
          <a:p>
            <a:pPr marL="365760" indent="-283464">
              <a:spcBef>
                <a:spcPts val="600"/>
              </a:spcBef>
              <a:buClr>
                <a:srgbClr val="629DD1"/>
              </a:buClr>
              <a:buSzPct val="80000"/>
            </a:pPr>
            <a:r>
              <a:rPr lang="en-US" sz="1100" b="1" kern="0" dirty="0" smtClean="0">
                <a:solidFill>
                  <a:srgbClr val="002060"/>
                </a:solidFill>
              </a:rPr>
              <a:t>Memory and </a:t>
            </a:r>
            <a:r>
              <a:rPr lang="en-US" sz="1100" b="1" kern="0" dirty="0">
                <a:solidFill>
                  <a:srgbClr val="002060"/>
                </a:solidFill>
              </a:rPr>
              <a:t>Genes </a:t>
            </a:r>
            <a:r>
              <a:rPr lang="en-US" sz="1100" b="1" kern="0" dirty="0">
                <a:solidFill>
                  <a:srgbClr val="002060"/>
                </a:solidFill>
                <a:hlinkClick r:id="rId14"/>
              </a:rPr>
              <a:t>http://</a:t>
            </a:r>
            <a:r>
              <a:rPr lang="en-US" sz="1100" b="1" kern="0" dirty="0" smtClean="0">
                <a:solidFill>
                  <a:srgbClr val="002060"/>
                </a:solidFill>
                <a:hlinkClick r:id="rId14"/>
              </a:rPr>
              <a:t>news.mit.edu/2011/hippocampus-memory-genes-1222</a:t>
            </a:r>
            <a:endParaRPr lang="en-US" sz="1100" b="1" kern="0" dirty="0" smtClean="0">
              <a:solidFill>
                <a:srgbClr val="002060"/>
              </a:solidFill>
            </a:endParaRPr>
          </a:p>
          <a:p>
            <a:pPr marL="82296">
              <a:spcBef>
                <a:spcPts val="600"/>
              </a:spcBef>
              <a:buClr>
                <a:srgbClr val="629DD1"/>
              </a:buClr>
              <a:buSzPct val="80000"/>
            </a:pPr>
            <a:endParaRPr lang="en-US" sz="1600" kern="0" dirty="0">
              <a:solidFill>
                <a:prstClr val="black"/>
              </a:solidFill>
            </a:endParaRPr>
          </a:p>
        </p:txBody>
      </p:sp>
    </p:spTree>
    <p:extLst>
      <p:ext uri="{BB962C8B-B14F-4D97-AF65-F5344CB8AC3E}">
        <p14:creationId xmlns:p14="http://schemas.microsoft.com/office/powerpoint/2010/main" val="17780844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kern="0" dirty="0">
                <a:effectLst/>
                <a:latin typeface="Arial" charset="0"/>
              </a:rPr>
              <a:t>MUSIC for listening</a:t>
            </a:r>
            <a:endParaRPr lang="en-US" dirty="0"/>
          </a:p>
        </p:txBody>
      </p:sp>
      <p:sp>
        <p:nvSpPr>
          <p:cNvPr id="3" name="Rectangle 2"/>
          <p:cNvSpPr/>
          <p:nvPr/>
        </p:nvSpPr>
        <p:spPr>
          <a:xfrm>
            <a:off x="1447800" y="1698170"/>
            <a:ext cx="6553200" cy="3085460"/>
          </a:xfrm>
          <a:prstGeom prst="rect">
            <a:avLst/>
          </a:prstGeom>
        </p:spPr>
        <p:txBody>
          <a:bodyPr wrap="square">
            <a:spAutoFit/>
          </a:bodyPr>
          <a:lstStyle/>
          <a:p>
            <a:pPr>
              <a:defRPr/>
            </a:pPr>
            <a:r>
              <a:rPr lang="en-US" sz="1050" b="1" kern="0" dirty="0">
                <a:solidFill>
                  <a:prstClr val="black"/>
                </a:solidFill>
                <a:latin typeface="Arial" charset="0"/>
              </a:rPr>
              <a:t/>
            </a:r>
            <a:br>
              <a:rPr lang="en-US" sz="1050" b="1" kern="0" dirty="0">
                <a:solidFill>
                  <a:prstClr val="black"/>
                </a:solidFill>
                <a:latin typeface="Arial" charset="0"/>
              </a:rPr>
            </a:br>
            <a:r>
              <a:rPr lang="en-US" sz="1200" b="1" kern="0" dirty="0">
                <a:solidFill>
                  <a:prstClr val="black"/>
                </a:solidFill>
                <a:latin typeface="Arial" charset="0"/>
              </a:rPr>
              <a:t>Free falling  john </a:t>
            </a:r>
            <a:r>
              <a:rPr lang="en-US" sz="1200" b="1" kern="0" dirty="0" err="1">
                <a:solidFill>
                  <a:prstClr val="black"/>
                </a:solidFill>
                <a:latin typeface="Arial" charset="0"/>
              </a:rPr>
              <a:t>mayer</a:t>
            </a:r>
            <a:r>
              <a:rPr lang="en-US" sz="1200" b="1" kern="0" dirty="0">
                <a:solidFill>
                  <a:prstClr val="black"/>
                </a:solidFill>
                <a:latin typeface="Arial" charset="0"/>
              </a:rPr>
              <a:t> live (great  4 minutes 10 sec, com)  </a:t>
            </a:r>
            <a:r>
              <a:rPr lang="en-US" sz="1200" kern="0" dirty="0">
                <a:solidFill>
                  <a:prstClr val="black"/>
                </a:solidFill>
                <a:latin typeface="Arial" charset="0"/>
              </a:rPr>
              <a:t> </a:t>
            </a:r>
            <a:r>
              <a:rPr lang="en-US" sz="1400" kern="0" dirty="0">
                <a:solidFill>
                  <a:prstClr val="black"/>
                </a:solidFill>
                <a:latin typeface="Arial" charset="0"/>
              </a:rPr>
              <a:t> </a:t>
            </a:r>
            <a:r>
              <a:rPr lang="en-US" sz="1200" kern="0" dirty="0">
                <a:solidFill>
                  <a:prstClr val="black"/>
                </a:solidFill>
                <a:latin typeface="Arial" charset="0"/>
              </a:rPr>
              <a:t> </a:t>
            </a:r>
          </a:p>
          <a:p>
            <a:pPr>
              <a:defRPr/>
            </a:pPr>
            <a:r>
              <a:rPr lang="en-US" sz="1200" kern="0" dirty="0">
                <a:solidFill>
                  <a:prstClr val="black"/>
                </a:solidFill>
                <a:latin typeface="Arial" charset="0"/>
                <a:hlinkClick r:id="rId2"/>
              </a:rPr>
              <a:t>http://www.youtube.com/watch?v=20Ov0cDPZy8</a:t>
            </a:r>
            <a:r>
              <a:rPr lang="en-US" sz="1200" kern="0" dirty="0">
                <a:solidFill>
                  <a:prstClr val="black"/>
                </a:solidFill>
                <a:latin typeface="Arial" charset="0"/>
              </a:rPr>
              <a:t>  </a:t>
            </a:r>
          </a:p>
          <a:p>
            <a:pPr marL="82296">
              <a:spcBef>
                <a:spcPts val="600"/>
              </a:spcBef>
              <a:buClr>
                <a:srgbClr val="3891A7"/>
              </a:buClr>
              <a:buSzPct val="80000"/>
              <a:defRPr/>
            </a:pPr>
            <a:r>
              <a:rPr lang="en-US" sz="1200" b="1" kern="0" dirty="0">
                <a:solidFill>
                  <a:prstClr val="black"/>
                </a:solidFill>
                <a:latin typeface="Arial" charset="0"/>
              </a:rPr>
              <a:t/>
            </a:r>
            <a:br>
              <a:rPr lang="en-US" sz="1200" b="1" kern="0" dirty="0">
                <a:solidFill>
                  <a:prstClr val="black"/>
                </a:solidFill>
                <a:latin typeface="Arial" charset="0"/>
              </a:rPr>
            </a:br>
            <a:r>
              <a:rPr lang="en-US" sz="1200" b="1" kern="0" dirty="0">
                <a:solidFill>
                  <a:prstClr val="black"/>
                </a:solidFill>
                <a:latin typeface="Arial" charset="0"/>
              </a:rPr>
              <a:t>Learning to Fly</a:t>
            </a:r>
            <a:r>
              <a:rPr lang="en-US" sz="1200" kern="0" dirty="0">
                <a:solidFill>
                  <a:prstClr val="black"/>
                </a:solidFill>
                <a:latin typeface="Arial" charset="0"/>
              </a:rPr>
              <a:t>   live :   </a:t>
            </a:r>
            <a:r>
              <a:rPr lang="en-US" sz="1100" kern="0" dirty="0">
                <a:solidFill>
                  <a:prstClr val="black"/>
                </a:solidFill>
                <a:latin typeface="Arial" charset="0"/>
              </a:rPr>
              <a:t>5</a:t>
            </a:r>
            <a:r>
              <a:rPr lang="en-US" sz="1200" kern="0" dirty="0">
                <a:solidFill>
                  <a:prstClr val="black"/>
                </a:solidFill>
                <a:latin typeface="Arial" charset="0"/>
              </a:rPr>
              <a:t> minutes </a:t>
            </a:r>
            <a:r>
              <a:rPr lang="en-US" sz="1200" kern="0" dirty="0">
                <a:solidFill>
                  <a:prstClr val="black"/>
                </a:solidFill>
                <a:latin typeface="Arial" charset="0"/>
                <a:hlinkClick r:id="rId3"/>
              </a:rPr>
              <a:t>http://www.youtube.com/watch?v=4p_f7Df2-oM&amp;feature=related</a:t>
            </a:r>
            <a:r>
              <a:rPr lang="en-US" sz="1200" kern="0" dirty="0">
                <a:solidFill>
                  <a:prstClr val="black"/>
                </a:solidFill>
                <a:latin typeface="Arial" charset="0"/>
              </a:rPr>
              <a:t>    </a:t>
            </a:r>
            <a:r>
              <a:rPr lang="en-US" sz="600" kern="0" dirty="0">
                <a:solidFill>
                  <a:prstClr val="black"/>
                </a:solidFill>
                <a:latin typeface="Arial" charset="0"/>
              </a:rPr>
              <a:t/>
            </a:r>
            <a:br>
              <a:rPr lang="en-US" sz="600" kern="0" dirty="0">
                <a:solidFill>
                  <a:prstClr val="black"/>
                </a:solidFill>
                <a:latin typeface="Arial" charset="0"/>
              </a:rPr>
            </a:br>
            <a:r>
              <a:rPr lang="en-US" sz="1200" b="1" kern="0" dirty="0">
                <a:solidFill>
                  <a:prstClr val="black"/>
                </a:solidFill>
                <a:latin typeface="Arial" charset="0"/>
              </a:rPr>
              <a:t/>
            </a:r>
            <a:br>
              <a:rPr lang="en-US" sz="1200" b="1" kern="0" dirty="0">
                <a:solidFill>
                  <a:prstClr val="black"/>
                </a:solidFill>
                <a:latin typeface="Arial" charset="0"/>
              </a:rPr>
            </a:br>
            <a:r>
              <a:rPr lang="en-US" sz="1200" b="1" kern="0" dirty="0">
                <a:solidFill>
                  <a:prstClr val="black"/>
                </a:solidFill>
                <a:latin typeface="Arial" charset="0"/>
              </a:rPr>
              <a:t>sky sailing Brielle</a:t>
            </a:r>
            <a:r>
              <a:rPr lang="en-US" sz="1200" kern="0" dirty="0">
                <a:solidFill>
                  <a:prstClr val="black"/>
                </a:solidFill>
                <a:latin typeface="Arial" charset="0"/>
              </a:rPr>
              <a:t>  4. minutes</a:t>
            </a:r>
            <a:r>
              <a:rPr lang="en-US" sz="1200" kern="0" dirty="0">
                <a:solidFill>
                  <a:prstClr val="black"/>
                </a:solidFill>
                <a:latin typeface="Arial" charset="0"/>
                <a:hlinkClick r:id="rId4"/>
              </a:rPr>
              <a:t>  http://www.youtube.com/watch?v=_PkzsMak6P8&amp;ob=nb_av2e</a:t>
            </a:r>
            <a:r>
              <a:rPr lang="en-US" sz="1200" kern="0" dirty="0">
                <a:solidFill>
                  <a:prstClr val="black"/>
                </a:solidFill>
                <a:latin typeface="Arial" charset="0"/>
              </a:rPr>
              <a:t> </a:t>
            </a:r>
            <a:endParaRPr lang="en-US" sz="1200" kern="0" dirty="0" smtClean="0">
              <a:solidFill>
                <a:prstClr val="black"/>
              </a:solidFill>
              <a:latin typeface="Arial" charset="0"/>
            </a:endParaRPr>
          </a:p>
          <a:p>
            <a:pPr marL="82296">
              <a:spcBef>
                <a:spcPts val="600"/>
              </a:spcBef>
              <a:buClr>
                <a:srgbClr val="3891A7"/>
              </a:buClr>
              <a:buSzPct val="80000"/>
              <a:defRPr/>
            </a:pPr>
            <a:endParaRPr lang="en-US" sz="1200" kern="0" dirty="0">
              <a:solidFill>
                <a:prstClr val="black"/>
              </a:solidFill>
              <a:latin typeface="Arial" charset="0"/>
            </a:endParaRPr>
          </a:p>
          <a:p>
            <a:pPr marL="82296">
              <a:spcBef>
                <a:spcPts val="600"/>
              </a:spcBef>
              <a:buClr>
                <a:srgbClr val="3891A7"/>
              </a:buClr>
              <a:buSzPct val="80000"/>
              <a:defRPr/>
            </a:pPr>
            <a:r>
              <a:rPr lang="en-US" kern="0" dirty="0" err="1" smtClean="0">
                <a:solidFill>
                  <a:prstClr val="black"/>
                </a:solidFill>
                <a:latin typeface="Calibri"/>
              </a:rPr>
              <a:t>Sleepsong</a:t>
            </a:r>
            <a:r>
              <a:rPr lang="en-US" kern="0" dirty="0" smtClean="0">
                <a:solidFill>
                  <a:prstClr val="black"/>
                </a:solidFill>
                <a:latin typeface="Calibri"/>
              </a:rPr>
              <a:t>- </a:t>
            </a:r>
            <a:r>
              <a:rPr lang="en-US" kern="0" dirty="0">
                <a:solidFill>
                  <a:prstClr val="black"/>
                </a:solidFill>
                <a:latin typeface="Calibri"/>
              </a:rPr>
              <a:t>lord of the rings</a:t>
            </a:r>
          </a:p>
          <a:p>
            <a:pPr marL="365760" indent="-283464">
              <a:spcBef>
                <a:spcPts val="600"/>
              </a:spcBef>
              <a:buClr>
                <a:srgbClr val="3891A7"/>
              </a:buClr>
              <a:buSzPct val="80000"/>
              <a:buFont typeface="Wingdings 2"/>
              <a:buChar char=""/>
              <a:defRPr/>
            </a:pPr>
            <a:r>
              <a:rPr lang="en-US" kern="0" dirty="0">
                <a:solidFill>
                  <a:prstClr val="black"/>
                </a:solidFill>
                <a:latin typeface="Calibri"/>
                <a:hlinkClick r:id="rId5"/>
              </a:rPr>
              <a:t>http://www.youtube.com/watch?v=VjbCp7w5Oww</a:t>
            </a:r>
            <a:endParaRPr lang="en-US" kern="0" dirty="0">
              <a:solidFill>
                <a:prstClr val="black"/>
              </a:solidFill>
              <a:latin typeface="Calibri"/>
            </a:endParaRPr>
          </a:p>
          <a:p>
            <a:pPr>
              <a:defRPr/>
            </a:pPr>
            <a:endParaRPr lang="en-US" kern="0" dirty="0">
              <a:solidFill>
                <a:prstClr val="black"/>
              </a:solidFill>
            </a:endParaRPr>
          </a:p>
        </p:txBody>
      </p:sp>
    </p:spTree>
    <p:extLst>
      <p:ext uri="{BB962C8B-B14F-4D97-AF65-F5344CB8AC3E}">
        <p14:creationId xmlns:p14="http://schemas.microsoft.com/office/powerpoint/2010/main" val="928698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228600"/>
            <a:ext cx="8229600" cy="1066800"/>
          </a:xfrm>
        </p:spPr>
        <p:txBody>
          <a:bodyPr>
            <a:noAutofit/>
          </a:bodyPr>
          <a:lstStyle/>
          <a:p>
            <a:r>
              <a:rPr lang="en-US" sz="2400" b="1" cap="small" dirty="0" smtClean="0">
                <a:latin typeface="Perpetua Titling MT" panose="02020502060505020804" pitchFamily="18" charset="0"/>
              </a:rPr>
              <a:t>Marc Chagall</a:t>
            </a:r>
            <a:br>
              <a:rPr lang="en-US" sz="2400" b="1" cap="small" dirty="0" smtClean="0">
                <a:latin typeface="Perpetua Titling MT" panose="02020502060505020804" pitchFamily="18" charset="0"/>
              </a:rPr>
            </a:br>
            <a:r>
              <a:rPr lang="en-US" sz="2400" b="1" cap="small" dirty="0" smtClean="0">
                <a:latin typeface="Perpetua Titling MT" panose="02020502060505020804" pitchFamily="18" charset="0"/>
              </a:rPr>
              <a:t>Cow with a Parasol</a:t>
            </a:r>
            <a:endParaRPr lang="en-US" sz="2400" b="1" cap="small" dirty="0">
              <a:latin typeface="Perpetua Titling MT" panose="02020502060505020804" pitchFamily="18" charset="0"/>
            </a:endParaRPr>
          </a:p>
        </p:txBody>
      </p:sp>
      <p:pic>
        <p:nvPicPr>
          <p:cNvPr id="7" name="Content Placeholder 6" descr="cow w umbrella.jpeg"/>
          <p:cNvPicPr>
            <a:picLocks noGrp="1" noChangeAspect="1"/>
          </p:cNvPicPr>
          <p:nvPr>
            <p:ph idx="4294967295"/>
          </p:nvPr>
        </p:nvPicPr>
        <p:blipFill>
          <a:blip r:embed="rId2" cstate="print"/>
          <a:stretch>
            <a:fillRect/>
          </a:stretch>
        </p:blipFill>
        <p:spPr>
          <a:xfrm>
            <a:off x="0" y="1843088"/>
            <a:ext cx="5334000" cy="4445000"/>
          </a:xfrm>
        </p:spPr>
      </p:pic>
      <p:sp>
        <p:nvSpPr>
          <p:cNvPr id="4" name="TextBox 3"/>
          <p:cNvSpPr txBox="1"/>
          <p:nvPr/>
        </p:nvSpPr>
        <p:spPr>
          <a:xfrm>
            <a:off x="5747085" y="3733800"/>
            <a:ext cx="3429000" cy="2554545"/>
          </a:xfrm>
          <a:prstGeom prst="rect">
            <a:avLst/>
          </a:prstGeom>
          <a:noFill/>
        </p:spPr>
        <p:txBody>
          <a:bodyPr wrap="square" rtlCol="0">
            <a:spAutoFit/>
          </a:bodyPr>
          <a:lstStyle/>
          <a:p>
            <a:r>
              <a:rPr lang="en-US" sz="2000" dirty="0">
                <a:solidFill>
                  <a:prstClr val="white"/>
                </a:solidFill>
              </a:rPr>
              <a:t>Cows have different meanings to different people, in different cultures. </a:t>
            </a:r>
          </a:p>
          <a:p>
            <a:endParaRPr lang="en-US" sz="2000" dirty="0">
              <a:solidFill>
                <a:prstClr val="white"/>
              </a:solidFill>
            </a:endParaRPr>
          </a:p>
          <a:p>
            <a:r>
              <a:rPr lang="en-US" sz="2000" dirty="0">
                <a:solidFill>
                  <a:prstClr val="white"/>
                </a:solidFill>
              </a:rPr>
              <a:t>Any image will have a different meaning depending on the dreamer and the context.</a:t>
            </a:r>
          </a:p>
        </p:txBody>
      </p:sp>
    </p:spTree>
    <p:extLst>
      <p:ext uri="{BB962C8B-B14F-4D97-AF65-F5344CB8AC3E}">
        <p14:creationId xmlns:p14="http://schemas.microsoft.com/office/powerpoint/2010/main" val="480299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think-therefore-I-am-Descartes.jpg"/>
          <p:cNvPicPr>
            <a:picLocks noChangeAspect="1"/>
          </p:cNvPicPr>
          <p:nvPr/>
        </p:nvPicPr>
        <p:blipFill>
          <a:blip r:embed="rId2" cstate="print"/>
          <a:stretch>
            <a:fillRect/>
          </a:stretch>
        </p:blipFill>
        <p:spPr>
          <a:xfrm>
            <a:off x="3886200" y="762000"/>
            <a:ext cx="4419600" cy="2651760"/>
          </a:xfrm>
          <a:prstGeom prst="rect">
            <a:avLst/>
          </a:prstGeom>
        </p:spPr>
      </p:pic>
      <p:pic>
        <p:nvPicPr>
          <p:cNvPr id="10" name="Picture 9" descr="220px-Paul_McCartney_on_stage_in_Prague.jpg"/>
          <p:cNvPicPr>
            <a:picLocks noChangeAspect="1"/>
          </p:cNvPicPr>
          <p:nvPr/>
        </p:nvPicPr>
        <p:blipFill>
          <a:blip r:embed="rId3" cstate="print"/>
          <a:stretch>
            <a:fillRect/>
          </a:stretch>
        </p:blipFill>
        <p:spPr>
          <a:xfrm>
            <a:off x="1295400" y="152400"/>
            <a:ext cx="2583132" cy="3733800"/>
          </a:xfrm>
          <a:prstGeom prst="rect">
            <a:avLst/>
          </a:prstGeom>
        </p:spPr>
      </p:pic>
      <p:pic>
        <p:nvPicPr>
          <p:cNvPr id="5" name="Picture 4" descr="default_004.jpg"/>
          <p:cNvPicPr>
            <a:picLocks noChangeAspect="1"/>
          </p:cNvPicPr>
          <p:nvPr/>
        </p:nvPicPr>
        <p:blipFill>
          <a:blip r:embed="rId4" cstate="print"/>
          <a:srcRect r="10000"/>
          <a:stretch>
            <a:fillRect/>
          </a:stretch>
        </p:blipFill>
        <p:spPr>
          <a:xfrm>
            <a:off x="6324600" y="4495800"/>
            <a:ext cx="2674620" cy="2228850"/>
          </a:xfrm>
          <a:prstGeom prst="rect">
            <a:avLst/>
          </a:prstGeom>
        </p:spPr>
      </p:pic>
      <p:pic>
        <p:nvPicPr>
          <p:cNvPr id="7" name="Picture 6" descr="Robert_Louis_Stevenson_by_Sargent-300x281.jpg"/>
          <p:cNvPicPr>
            <a:picLocks noChangeAspect="1"/>
          </p:cNvPicPr>
          <p:nvPr/>
        </p:nvPicPr>
        <p:blipFill>
          <a:blip r:embed="rId5" cstate="print"/>
          <a:srcRect l="16000" b="8541"/>
          <a:stretch>
            <a:fillRect/>
          </a:stretch>
        </p:blipFill>
        <p:spPr>
          <a:xfrm>
            <a:off x="381000" y="3276600"/>
            <a:ext cx="3280127" cy="3345175"/>
          </a:xfrm>
          <a:prstGeom prst="rect">
            <a:avLst/>
          </a:prstGeom>
        </p:spPr>
      </p:pic>
      <p:pic>
        <p:nvPicPr>
          <p:cNvPr id="9" name="Picture 8" descr="220px-Paul_McCartney_&amp;_Bono_Live8.jpg"/>
          <p:cNvPicPr>
            <a:picLocks noChangeAspect="1"/>
          </p:cNvPicPr>
          <p:nvPr/>
        </p:nvPicPr>
        <p:blipFill>
          <a:blip r:embed="rId6" cstate="print"/>
          <a:stretch>
            <a:fillRect/>
          </a:stretch>
        </p:blipFill>
        <p:spPr>
          <a:xfrm>
            <a:off x="3581400" y="3657600"/>
            <a:ext cx="2794000" cy="2324100"/>
          </a:xfrm>
          <a:prstGeom prst="rect">
            <a:avLst/>
          </a:prstGeom>
        </p:spPr>
      </p:pic>
      <p:sp>
        <p:nvSpPr>
          <p:cNvPr id="13" name="TextBox 12"/>
          <p:cNvSpPr txBox="1"/>
          <p:nvPr/>
        </p:nvSpPr>
        <p:spPr>
          <a:xfrm>
            <a:off x="6248400" y="3352800"/>
            <a:ext cx="2209800" cy="369332"/>
          </a:xfrm>
          <a:prstGeom prst="rect">
            <a:avLst/>
          </a:prstGeom>
          <a:noFill/>
        </p:spPr>
        <p:txBody>
          <a:bodyPr wrap="square" rtlCol="0">
            <a:spAutoFit/>
          </a:bodyPr>
          <a:lstStyle/>
          <a:p>
            <a:r>
              <a:rPr lang="en-US" dirty="0">
                <a:solidFill>
                  <a:prstClr val="black"/>
                </a:solidFill>
              </a:rPr>
              <a:t> </a:t>
            </a:r>
          </a:p>
        </p:txBody>
      </p:sp>
    </p:spTree>
    <p:extLst>
      <p:ext uri="{BB962C8B-B14F-4D97-AF65-F5344CB8AC3E}">
        <p14:creationId xmlns:p14="http://schemas.microsoft.com/office/powerpoint/2010/main" val="3844291037"/>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think-therefore-I-am-Descartes.jpg"/>
          <p:cNvPicPr>
            <a:picLocks noChangeAspect="1"/>
          </p:cNvPicPr>
          <p:nvPr/>
        </p:nvPicPr>
        <p:blipFill>
          <a:blip r:embed="rId3" cstate="print"/>
          <a:stretch>
            <a:fillRect/>
          </a:stretch>
        </p:blipFill>
        <p:spPr>
          <a:xfrm>
            <a:off x="3810000" y="304800"/>
            <a:ext cx="4419600" cy="2651760"/>
          </a:xfrm>
          <a:prstGeom prst="rect">
            <a:avLst/>
          </a:prstGeom>
        </p:spPr>
      </p:pic>
      <p:pic>
        <p:nvPicPr>
          <p:cNvPr id="10" name="Picture 9" descr="220px-Paul_McCartney_on_stage_in_Prague.jpg"/>
          <p:cNvPicPr>
            <a:picLocks noChangeAspect="1"/>
          </p:cNvPicPr>
          <p:nvPr/>
        </p:nvPicPr>
        <p:blipFill>
          <a:blip r:embed="rId4" cstate="print"/>
          <a:stretch>
            <a:fillRect/>
          </a:stretch>
        </p:blipFill>
        <p:spPr>
          <a:xfrm>
            <a:off x="1295400" y="152400"/>
            <a:ext cx="2583132" cy="3733800"/>
          </a:xfrm>
          <a:prstGeom prst="rect">
            <a:avLst/>
          </a:prstGeom>
        </p:spPr>
      </p:pic>
      <p:pic>
        <p:nvPicPr>
          <p:cNvPr id="5" name="Picture 4" descr="default_004.jpg"/>
          <p:cNvPicPr>
            <a:picLocks noChangeAspect="1"/>
          </p:cNvPicPr>
          <p:nvPr/>
        </p:nvPicPr>
        <p:blipFill>
          <a:blip r:embed="rId5" cstate="print"/>
          <a:srcRect r="10000"/>
          <a:stretch>
            <a:fillRect/>
          </a:stretch>
        </p:blipFill>
        <p:spPr>
          <a:xfrm>
            <a:off x="6143601" y="4114800"/>
            <a:ext cx="2883492" cy="2402910"/>
          </a:xfrm>
          <a:prstGeom prst="rect">
            <a:avLst/>
          </a:prstGeom>
        </p:spPr>
      </p:pic>
      <p:pic>
        <p:nvPicPr>
          <p:cNvPr id="7" name="Picture 6" descr="Robert_Louis_Stevenson_by_Sargent-300x281.jpg"/>
          <p:cNvPicPr>
            <a:picLocks noChangeAspect="1"/>
          </p:cNvPicPr>
          <p:nvPr/>
        </p:nvPicPr>
        <p:blipFill>
          <a:blip r:embed="rId6" cstate="print"/>
          <a:srcRect l="16000" b="8541"/>
          <a:stretch>
            <a:fillRect/>
          </a:stretch>
        </p:blipFill>
        <p:spPr>
          <a:xfrm>
            <a:off x="304800" y="3421975"/>
            <a:ext cx="3280127" cy="3345175"/>
          </a:xfrm>
          <a:prstGeom prst="rect">
            <a:avLst/>
          </a:prstGeom>
        </p:spPr>
      </p:pic>
      <p:sp>
        <p:nvSpPr>
          <p:cNvPr id="13" name="TextBox 12"/>
          <p:cNvSpPr txBox="1"/>
          <p:nvPr/>
        </p:nvSpPr>
        <p:spPr>
          <a:xfrm>
            <a:off x="6248400" y="3352800"/>
            <a:ext cx="2209800" cy="369332"/>
          </a:xfrm>
          <a:prstGeom prst="rect">
            <a:avLst/>
          </a:prstGeom>
          <a:noFill/>
        </p:spPr>
        <p:txBody>
          <a:bodyPr wrap="square" rtlCol="0">
            <a:spAutoFit/>
          </a:bodyPr>
          <a:lstStyle/>
          <a:p>
            <a:r>
              <a:rPr lang="en-US" dirty="0">
                <a:solidFill>
                  <a:prstClr val="black"/>
                </a:solidFill>
              </a:rPr>
              <a:t> </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2675803"/>
            <a:ext cx="3030287" cy="3950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121967"/>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43000"/>
            <a:ext cx="3624763"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p:cNvSpPr>
            <a:spLocks noGrp="1"/>
          </p:cNvSpPr>
          <p:nvPr>
            <p:ph type="ctrTitle"/>
          </p:nvPr>
        </p:nvSpPr>
        <p:spPr>
          <a:xfrm>
            <a:off x="3200400" y="1905000"/>
            <a:ext cx="5398295" cy="2421464"/>
          </a:xfrm>
        </p:spPr>
        <p:txBody>
          <a:bodyPr>
            <a:normAutofit/>
          </a:bodyPr>
          <a:lstStyle/>
          <a:p>
            <a:r>
              <a:rPr lang="en-US" sz="2800" b="1" dirty="0" smtClean="0">
                <a:latin typeface="Microsoft YaHei UI Light" panose="020B0502040204020203" pitchFamily="34" charset="-122"/>
                <a:ea typeface="Microsoft YaHei UI Light" panose="020B0502040204020203" pitchFamily="34" charset="-122"/>
              </a:rPr>
              <a:t>Sir Arthur tansley</a:t>
            </a:r>
            <a:endParaRPr lang="en-US" sz="2800" b="1" dirty="0">
              <a:latin typeface="Microsoft YaHei UI Light" panose="020B0502040204020203" pitchFamily="34" charset="-122"/>
              <a:ea typeface="Microsoft YaHei UI Light" panose="020B0502040204020203" pitchFamily="34" charset="-122"/>
            </a:endParaRPr>
          </a:p>
        </p:txBody>
      </p:sp>
      <p:sp>
        <p:nvSpPr>
          <p:cNvPr id="8" name="Text Placeholder 7"/>
          <p:cNvSpPr>
            <a:spLocks noGrp="1"/>
          </p:cNvSpPr>
          <p:nvPr>
            <p:ph type="subTitle" idx="1"/>
          </p:nvPr>
        </p:nvSpPr>
        <p:spPr>
          <a:xfrm>
            <a:off x="533400" y="4724400"/>
            <a:ext cx="8229600" cy="762000"/>
          </a:xfrm>
        </p:spPr>
        <p:txBody>
          <a:bodyPr>
            <a:normAutofit fontScale="70000" lnSpcReduction="20000"/>
          </a:bodyPr>
          <a:lstStyle/>
          <a:p>
            <a:pPr lvl="0" defTabSz="914400">
              <a:spcAft>
                <a:spcPts val="0"/>
              </a:spcAft>
              <a:buClrTx/>
              <a:buSzTx/>
            </a:pPr>
            <a:r>
              <a:rPr lang="en-US" sz="2900" dirty="0" smtClean="0">
                <a:solidFill>
                  <a:schemeClr val="tx2">
                    <a:lumMod val="75000"/>
                  </a:schemeClr>
                </a:solidFill>
                <a:latin typeface="Gill Sans MT"/>
              </a:rPr>
              <a:t>A BOTONIST, who later </a:t>
            </a:r>
            <a:r>
              <a:rPr lang="en-US" sz="2900" dirty="0">
                <a:solidFill>
                  <a:schemeClr val="tx2">
                    <a:lumMod val="75000"/>
                  </a:schemeClr>
                </a:solidFill>
                <a:latin typeface="Gill Sans MT"/>
              </a:rPr>
              <a:t>became a </a:t>
            </a:r>
            <a:r>
              <a:rPr lang="en-US" sz="2900" dirty="0" smtClean="0">
                <a:solidFill>
                  <a:schemeClr val="tx2">
                    <a:lumMod val="75000"/>
                  </a:schemeClr>
                </a:solidFill>
                <a:latin typeface="Gill Sans MT"/>
              </a:rPr>
              <a:t>psychologist</a:t>
            </a:r>
            <a:endParaRPr lang="en-US" sz="2900" dirty="0">
              <a:solidFill>
                <a:schemeClr val="tx2">
                  <a:lumMod val="75000"/>
                </a:schemeClr>
              </a:solidFill>
              <a:latin typeface="Gill Sans MT"/>
            </a:endParaRPr>
          </a:p>
          <a:p>
            <a:pPr lvl="0" defTabSz="914400">
              <a:spcAft>
                <a:spcPts val="0"/>
              </a:spcAft>
              <a:buClrTx/>
              <a:buSzTx/>
            </a:pPr>
            <a:r>
              <a:rPr lang="en-US" sz="2900" dirty="0">
                <a:solidFill>
                  <a:schemeClr val="tx2">
                    <a:lumMod val="75000"/>
                  </a:schemeClr>
                </a:solidFill>
                <a:latin typeface="Gill Sans MT"/>
              </a:rPr>
              <a:t>      famous for the idea that ecosystems are self-organizing</a:t>
            </a:r>
          </a:p>
          <a:p>
            <a:endParaRPr lang="en-US" dirty="0"/>
          </a:p>
        </p:txBody>
      </p:sp>
    </p:spTree>
    <p:extLst>
      <p:ext uri="{BB962C8B-B14F-4D97-AF65-F5344CB8AC3E}">
        <p14:creationId xmlns:p14="http://schemas.microsoft.com/office/powerpoint/2010/main" val="30163593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990600"/>
            <a:ext cx="8652578"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 y="6172200"/>
            <a:ext cx="7216591" cy="369332"/>
          </a:xfrm>
          <a:prstGeom prst="rect">
            <a:avLst/>
          </a:prstGeom>
          <a:noFill/>
        </p:spPr>
        <p:txBody>
          <a:bodyPr wrap="none" rtlCol="0">
            <a:spAutoFit/>
          </a:bodyPr>
          <a:lstStyle/>
          <a:p>
            <a:r>
              <a:rPr lang="en-US" dirty="0">
                <a:solidFill>
                  <a:prstClr val="white"/>
                </a:solidFill>
              </a:rPr>
              <a:t>Curtain, inspired by Chagall, for theatre performance of Fiddler on the Roof</a:t>
            </a:r>
          </a:p>
        </p:txBody>
      </p:sp>
    </p:spTree>
    <p:extLst>
      <p:ext uri="{BB962C8B-B14F-4D97-AF65-F5344CB8AC3E}">
        <p14:creationId xmlns:p14="http://schemas.microsoft.com/office/powerpoint/2010/main" val="9739473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3819525" cy="5118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290763"/>
            <a:ext cx="3667125" cy="417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38320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rc chagall wedding.jpeg"/>
          <p:cNvPicPr>
            <a:picLocks noChangeAspect="1"/>
          </p:cNvPicPr>
          <p:nvPr/>
        </p:nvPicPr>
        <p:blipFill>
          <a:blip r:embed="rId2" cstate="print"/>
          <a:srcRect l="5486" t="6575" r="5486" b="6575"/>
          <a:stretch>
            <a:fillRect/>
          </a:stretch>
        </p:blipFill>
        <p:spPr>
          <a:xfrm>
            <a:off x="2362200" y="1191439"/>
            <a:ext cx="6400800" cy="5209361"/>
          </a:xfrm>
          <a:prstGeom prst="rect">
            <a:avLst/>
          </a:prstGeom>
        </p:spPr>
      </p:pic>
      <p:sp>
        <p:nvSpPr>
          <p:cNvPr id="6" name="TextBox 5"/>
          <p:cNvSpPr txBox="1"/>
          <p:nvPr/>
        </p:nvSpPr>
        <p:spPr>
          <a:xfrm>
            <a:off x="152400" y="1371600"/>
            <a:ext cx="2057400" cy="1938992"/>
          </a:xfrm>
          <a:prstGeom prst="rect">
            <a:avLst/>
          </a:prstGeom>
          <a:noFill/>
        </p:spPr>
        <p:txBody>
          <a:bodyPr wrap="square" rtlCol="0">
            <a:spAutoFit/>
          </a:bodyPr>
          <a:lstStyle/>
          <a:p>
            <a:r>
              <a:rPr lang="en-US" sz="2000" dirty="0">
                <a:solidFill>
                  <a:srgbClr val="C4652D">
                    <a:lumMod val="20000"/>
                    <a:lumOff val="80000"/>
                  </a:srgbClr>
                </a:solidFill>
              </a:rPr>
              <a:t>Sometimes we’re so happy we feel like we’re floating on air, like being in a dream</a:t>
            </a:r>
          </a:p>
        </p:txBody>
      </p:sp>
    </p:spTree>
    <p:extLst>
      <p:ext uri="{BB962C8B-B14F-4D97-AF65-F5344CB8AC3E}">
        <p14:creationId xmlns:p14="http://schemas.microsoft.com/office/powerpoint/2010/main" val="3455855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4.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4.jpeg"/></Relationships>
</file>

<file path=ppt/theme/_rels/theme14.xml.rels><?xml version="1.0" encoding="UTF-8" standalone="yes"?>
<Relationships xmlns="http://schemas.openxmlformats.org/package/2006/relationships"><Relationship Id="rId1" Type="http://schemas.openxmlformats.org/officeDocument/2006/relationships/image" Target="../media/image4.jpeg"/></Relationships>
</file>

<file path=ppt/theme/_rels/theme15.xml.rels><?xml version="1.0" encoding="UTF-8" standalone="yes"?>
<Relationships xmlns="http://schemas.openxmlformats.org/package/2006/relationships"><Relationship Id="rId1" Type="http://schemas.openxmlformats.org/officeDocument/2006/relationships/image" Target="../media/image4.jpeg"/></Relationships>
</file>

<file path=ppt/theme/_rels/theme16.xml.rels><?xml version="1.0" encoding="UTF-8" standalone="yes"?>
<Relationships xmlns="http://schemas.openxmlformats.org/package/2006/relationships"><Relationship Id="rId1" Type="http://schemas.openxmlformats.org/officeDocument/2006/relationships/image" Target="../media/image4.jpeg"/></Relationships>
</file>

<file path=ppt/theme/_rels/theme17.xml.rels><?xml version="1.0" encoding="UTF-8" standalone="yes"?>
<Relationships xmlns="http://schemas.openxmlformats.org/package/2006/relationships"><Relationship Id="rId1" Type="http://schemas.openxmlformats.org/officeDocument/2006/relationships/image" Target="../media/image4.jpeg"/></Relationships>
</file>

<file path=ppt/theme/_rels/theme18.xml.rels><?xml version="1.0" encoding="UTF-8" standalone="yes"?>
<Relationships xmlns="http://schemas.openxmlformats.org/package/2006/relationships"><Relationship Id="rId1" Type="http://schemas.openxmlformats.org/officeDocument/2006/relationships/image" Target="../media/image4.jpeg"/></Relationships>
</file>

<file path=ppt/theme/_rels/theme19.xml.rels><?xml version="1.0" encoding="UTF-8" standalone="yes"?>
<Relationships xmlns="http://schemas.openxmlformats.org/package/2006/relationships"><Relationship Id="rId1" Type="http://schemas.openxmlformats.org/officeDocument/2006/relationships/image" Target="../media/image4.jpeg"/></Relationships>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1" Type="http://schemas.openxmlformats.org/officeDocument/2006/relationships/image" Target="../media/image4.jpeg"/></Relationships>
</file>

<file path=ppt/theme/_rels/theme22.xml.rels><?xml version="1.0" encoding="UTF-8" standalone="yes"?>
<Relationships xmlns="http://schemas.openxmlformats.org/package/2006/relationships"><Relationship Id="rId1" Type="http://schemas.openxmlformats.org/officeDocument/2006/relationships/image" Target="../media/image4.jpeg"/></Relationships>
</file>

<file path=ppt/theme/_rels/theme23.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NULL"/></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_rels/theme6.xml.rels><?xml version="1.0" encoding="UTF-8" standalone="yes"?>
<Relationships xmlns="http://schemas.openxmlformats.org/package/2006/relationships"><Relationship Id="rId1" Type="http://schemas.openxmlformats.org/officeDocument/2006/relationships/image" Target="../media/image4.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4.jpeg"/></Relationships>
</file>

<file path=ppt/theme/_rels/theme9.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Celestial">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 xmlns:thm15="http://schemas.microsoft.com/office/thememl/2012/main" name="Celestial" id="{C4BB2A3D-0E93-4C5F-B0D2-9D3FCE089CC5}" vid="{42E5908D-19A2-46FD-89FA-638B126129EF}"/>
    </a:ext>
  </a:extLst>
</a:theme>
</file>

<file path=ppt/theme/theme10.xml><?xml version="1.0" encoding="utf-8"?>
<a:theme xmlns:a="http://schemas.openxmlformats.org/drawingml/2006/main" name="Solst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1.xml><?xml version="1.0" encoding="utf-8"?>
<a:theme xmlns:a="http://schemas.openxmlformats.org/drawingml/2006/main" name="4_Celestial">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12.xml><?xml version="1.0" encoding="utf-8"?>
<a:theme xmlns:a="http://schemas.openxmlformats.org/drawingml/2006/main" name="5_Celestial">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13.xml><?xml version="1.0" encoding="utf-8"?>
<a:theme xmlns:a="http://schemas.openxmlformats.org/drawingml/2006/main" name="19_Solstic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4.xml><?xml version="1.0" encoding="utf-8"?>
<a:theme xmlns:a="http://schemas.openxmlformats.org/drawingml/2006/main" name="7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5.xml><?xml version="1.0" encoding="utf-8"?>
<a:theme xmlns:a="http://schemas.openxmlformats.org/drawingml/2006/main" name="18_Solst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6.xml><?xml version="1.0" encoding="utf-8"?>
<a:theme xmlns:a="http://schemas.openxmlformats.org/drawingml/2006/main" name="11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7.xml><?xml version="1.0" encoding="utf-8"?>
<a:theme xmlns:a="http://schemas.openxmlformats.org/drawingml/2006/main" name="12_Solstic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8.xml><?xml version="1.0" encoding="utf-8"?>
<a:theme xmlns:a="http://schemas.openxmlformats.org/drawingml/2006/main" name="8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9.xml><?xml version="1.0" encoding="utf-8"?>
<a:theme xmlns:a="http://schemas.openxmlformats.org/drawingml/2006/main" name="22_Solst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2_Solstic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0.xml><?xml version="1.0" encoding="utf-8"?>
<a:theme xmlns:a="http://schemas.openxmlformats.org/drawingml/2006/main" name="6_Celestial">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21.xml><?xml version="1.0" encoding="utf-8"?>
<a:theme xmlns:a="http://schemas.openxmlformats.org/drawingml/2006/main" name="9_Solstic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2.xml><?xml version="1.0" encoding="utf-8"?>
<a:theme xmlns:a="http://schemas.openxmlformats.org/drawingml/2006/main" name="10_Solstic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3.xml><?xml version="1.0" encoding="utf-8"?>
<a:theme xmlns:a="http://schemas.openxmlformats.org/drawingml/2006/main" name="7_Celestial">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Solstic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4.xml><?xml version="1.0" encoding="utf-8"?>
<a:theme xmlns:a="http://schemas.openxmlformats.org/drawingml/2006/main" name="2_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5.xml><?xml version="1.0" encoding="utf-8"?>
<a:theme xmlns:a="http://schemas.openxmlformats.org/drawingml/2006/main" name="5_Solstic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6.xml><?xml version="1.0" encoding="utf-8"?>
<a:theme xmlns:a="http://schemas.openxmlformats.org/drawingml/2006/main" name="3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7.xml><?xml version="1.0" encoding="utf-8"?>
<a:theme xmlns:a="http://schemas.openxmlformats.org/drawingml/2006/main" name="3_Celestial">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8.xml><?xml version="1.0" encoding="utf-8"?>
<a:theme xmlns:a="http://schemas.openxmlformats.org/drawingml/2006/main" name="1_Solstic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9.xml><?xml version="1.0" encoding="utf-8"?>
<a:theme xmlns:a="http://schemas.openxmlformats.org/drawingml/2006/main" name="6_Solstic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9803</TotalTime>
  <Words>3033</Words>
  <Application>Microsoft Office PowerPoint</Application>
  <PresentationFormat>On-screen Show (4:3)</PresentationFormat>
  <Paragraphs>571</Paragraphs>
  <Slides>62</Slides>
  <Notes>18</Notes>
  <HiddenSlides>0</HiddenSlides>
  <MMClips>0</MMClips>
  <ScaleCrop>false</ScaleCrop>
  <HeadingPairs>
    <vt:vector size="4" baseType="variant">
      <vt:variant>
        <vt:lpstr>Theme</vt:lpstr>
      </vt:variant>
      <vt:variant>
        <vt:i4>23</vt:i4>
      </vt:variant>
      <vt:variant>
        <vt:lpstr>Slide Titles</vt:lpstr>
      </vt:variant>
      <vt:variant>
        <vt:i4>62</vt:i4>
      </vt:variant>
    </vt:vector>
  </HeadingPairs>
  <TitlesOfParts>
    <vt:vector size="85" baseType="lpstr">
      <vt:lpstr>Celestial</vt:lpstr>
      <vt:lpstr>2_Solstice</vt:lpstr>
      <vt:lpstr>4_Solstice</vt:lpstr>
      <vt:lpstr>2_Celestial</vt:lpstr>
      <vt:lpstr>5_Solstice</vt:lpstr>
      <vt:lpstr>3_Solstice</vt:lpstr>
      <vt:lpstr>3_Celestial</vt:lpstr>
      <vt:lpstr>1_Solstice</vt:lpstr>
      <vt:lpstr>6_Solstice</vt:lpstr>
      <vt:lpstr>Solstice</vt:lpstr>
      <vt:lpstr>4_Celestial</vt:lpstr>
      <vt:lpstr>5_Celestial</vt:lpstr>
      <vt:lpstr>19_Solstice</vt:lpstr>
      <vt:lpstr>7_Solstice</vt:lpstr>
      <vt:lpstr>18_Solstice</vt:lpstr>
      <vt:lpstr>11_Solstice</vt:lpstr>
      <vt:lpstr>12_Solstice</vt:lpstr>
      <vt:lpstr>8_Solstice</vt:lpstr>
      <vt:lpstr>22_Solstice</vt:lpstr>
      <vt:lpstr>6_Celestial</vt:lpstr>
      <vt:lpstr>9_Solstice</vt:lpstr>
      <vt:lpstr>10_Solstice</vt:lpstr>
      <vt:lpstr>7_Celestial</vt:lpstr>
      <vt:lpstr>Dreams, Dreaming and the Subconscious </vt:lpstr>
      <vt:lpstr>PowerPoint Presentation</vt:lpstr>
      <vt:lpstr>Are you a dreamer?</vt:lpstr>
      <vt:lpstr>  </vt:lpstr>
      <vt:lpstr>Who is the real  Jake Sully?</vt:lpstr>
      <vt:lpstr>Marc Chagall Cow with a Parasol</vt:lpstr>
      <vt:lpstr>PowerPoint Presentation</vt:lpstr>
      <vt:lpstr>PowerPoint Presentation</vt:lpstr>
      <vt:lpstr>PowerPoint Presentation</vt:lpstr>
      <vt:lpstr>     Marc Chagall  His paintings have a few distinct images  in an unlikely association that would be       bizarre in real life, but typical of images we see in dreams.   His spontaneity and ability to express a dream-world is why his work is so loved </vt:lpstr>
      <vt:lpstr>PowerPoint Presentation</vt:lpstr>
      <vt:lpstr>PowerPoint Presentation</vt:lpstr>
      <vt:lpstr>Bistable Perception /Multistable Perception</vt:lpstr>
      <vt:lpstr>  </vt:lpstr>
      <vt:lpstr>    what’s  MISSING  ?         YOUR PERSPECTIVE          of  the  horizon     </vt:lpstr>
      <vt:lpstr>Gestalt</vt:lpstr>
      <vt:lpstr>POP-PSYCHOLOGY     and myths</vt:lpstr>
      <vt:lpstr>The Split-Brain  (Gazzaniga &amp; Sperry at Cal-Tech)</vt:lpstr>
      <vt:lpstr>PowerPoint Presentation</vt:lpstr>
      <vt:lpstr>PowerPoint Presentation</vt:lpstr>
      <vt:lpstr>Split-Brains</vt:lpstr>
      <vt:lpstr>PowerPoint Presentation</vt:lpstr>
      <vt:lpstr>PowerPoint Presentation</vt:lpstr>
      <vt:lpstr>Is it possible to share thoughts?  Can we share   dreams?</vt:lpstr>
      <vt:lpstr>PowerPoint Presentation</vt:lpstr>
      <vt:lpstr>Synchronized Brain Waves enable rapid learning; new research 2014</vt:lpstr>
      <vt:lpstr>PowerPoint Presentation</vt:lpstr>
      <vt:lpstr>PowerPoint Presentation</vt:lpstr>
      <vt:lpstr>PowerPoint Presentation</vt:lpstr>
      <vt:lpstr>PowerPoint Presentation</vt:lpstr>
      <vt:lpstr>PowerPoint Presentation</vt:lpstr>
      <vt:lpstr>If a tree falls in the forest, does it make a sound?</vt:lpstr>
      <vt:lpstr>If a tree falls in your dream,        why does it make a sound?</vt:lpstr>
      <vt:lpstr>MEMORY</vt:lpstr>
      <vt:lpstr>Where the wild things are</vt:lpstr>
      <vt:lpstr>Memory Systems</vt:lpstr>
      <vt:lpstr>MEMORY</vt:lpstr>
      <vt:lpstr>Memory  </vt:lpstr>
      <vt:lpstr> Memory </vt:lpstr>
      <vt:lpstr>PowerPoint Presentation</vt:lpstr>
      <vt:lpstr>EXPLICIT MEMORY IS CONSCIOUS:</vt:lpstr>
      <vt:lpstr>Explicit Memory/Declarative</vt:lpstr>
      <vt:lpstr>Implicit Memory/nondeclarative</vt:lpstr>
      <vt:lpstr>Dreams include images and memories</vt:lpstr>
      <vt:lpstr>Clive Waring</vt:lpstr>
      <vt:lpstr>PowerPoint Presentation</vt:lpstr>
      <vt:lpstr>Theory  (#2 of 6) Matt Wilson,  MIT Center for Learning and Memory Dreams Create Wisdom</vt:lpstr>
      <vt:lpstr>How does the brain choose what memory to consolidate? </vt:lpstr>
      <vt:lpstr>Sleep is important for memory</vt:lpstr>
      <vt:lpstr>   MEMORY TRIAGE: (Acquisition | consolidation)  </vt:lpstr>
      <vt:lpstr> NEURONS: The Location of Memory </vt:lpstr>
      <vt:lpstr>Dream Theory # 1  The Evolutionary Theory We Dream to Practice Response to Situations Antti Revonsuo</vt:lpstr>
      <vt:lpstr>The attention span of a goldfish</vt:lpstr>
      <vt:lpstr>PowerPoint Presentation</vt:lpstr>
      <vt:lpstr>       Calvin Hall:    Dreams are a cognitive process               </vt:lpstr>
      <vt:lpstr>One picture is worth a thousand words </vt:lpstr>
      <vt:lpstr>For more information  | class one and Two:</vt:lpstr>
      <vt:lpstr>For more information  | class one and Two:</vt:lpstr>
      <vt:lpstr>MUSIC for listening</vt:lpstr>
      <vt:lpstr>PowerPoint Presentation</vt:lpstr>
      <vt:lpstr>PowerPoint Presentation</vt:lpstr>
      <vt:lpstr>Sir Arthur tansley</vt:lpstr>
    </vt:vector>
  </TitlesOfParts>
  <Company>Salem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Dreams, Dreaming and the Subconscious</dc:title>
  <dc:creator>CJA</dc:creator>
  <cp:lastModifiedBy>CJA</cp:lastModifiedBy>
  <cp:revision>46</cp:revision>
  <dcterms:created xsi:type="dcterms:W3CDTF">2017-07-08T12:00:06Z</dcterms:created>
  <dcterms:modified xsi:type="dcterms:W3CDTF">2017-07-15T19:01:37Z</dcterms:modified>
</cp:coreProperties>
</file>